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320" r:id="rId4"/>
    <p:sldId id="276" r:id="rId5"/>
    <p:sldId id="277" r:id="rId6"/>
    <p:sldId id="279" r:id="rId7"/>
    <p:sldId id="280" r:id="rId8"/>
    <p:sldId id="321" r:id="rId9"/>
    <p:sldId id="322" r:id="rId10"/>
    <p:sldId id="281" r:id="rId11"/>
    <p:sldId id="282" r:id="rId12"/>
    <p:sldId id="283" r:id="rId13"/>
    <p:sldId id="284" r:id="rId14"/>
    <p:sldId id="285" r:id="rId15"/>
    <p:sldId id="288" r:id="rId16"/>
    <p:sldId id="289" r:id="rId17"/>
    <p:sldId id="290" r:id="rId18"/>
    <p:sldId id="323" r:id="rId19"/>
    <p:sldId id="324" r:id="rId20"/>
    <p:sldId id="291" r:id="rId21"/>
    <p:sldId id="325" r:id="rId22"/>
    <p:sldId id="296" r:id="rId23"/>
    <p:sldId id="297" r:id="rId24"/>
    <p:sldId id="298" r:id="rId25"/>
    <p:sldId id="299" r:id="rId26"/>
    <p:sldId id="300" r:id="rId27"/>
    <p:sldId id="326" r:id="rId28"/>
    <p:sldId id="301" r:id="rId29"/>
    <p:sldId id="303" r:id="rId30"/>
    <p:sldId id="304" r:id="rId31"/>
    <p:sldId id="305" r:id="rId32"/>
    <p:sldId id="306" r:id="rId33"/>
    <p:sldId id="307" r:id="rId34"/>
    <p:sldId id="308" r:id="rId35"/>
    <p:sldId id="309" r:id="rId36"/>
    <p:sldId id="310" r:id="rId37"/>
    <p:sldId id="311" r:id="rId38"/>
    <p:sldId id="327" r:id="rId39"/>
    <p:sldId id="313" r:id="rId40"/>
    <p:sldId id="314" r:id="rId41"/>
    <p:sldId id="315" r:id="rId42"/>
    <p:sldId id="316" r:id="rId43"/>
    <p:sldId id="317" r:id="rId44"/>
    <p:sldId id="318" r:id="rId45"/>
    <p:sldId id="319"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16.10.2023</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16.10.2023</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16.10.2023</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16.10.2023</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404664"/>
            <a:ext cx="7992888" cy="1569660"/>
          </a:xfrm>
          <a:prstGeom prst="rect">
            <a:avLst/>
          </a:prstGeom>
        </p:spPr>
        <p:txBody>
          <a:bodyPr wrap="square">
            <a:spAutoFit/>
          </a:bodyPr>
          <a:lstStyle/>
          <a:p>
            <a:pPr algn="ctr"/>
            <a:r>
              <a:rPr lang="ru-RU" sz="4800" b="1" dirty="0" smtClean="0"/>
              <a:t> </a:t>
            </a:r>
          </a:p>
          <a:p>
            <a:pPr algn="ctr"/>
            <a:endParaRPr lang="ru-RU" sz="4800" dirty="0"/>
          </a:p>
        </p:txBody>
      </p:sp>
      <p:sp>
        <p:nvSpPr>
          <p:cNvPr id="5" name="TextBox 4"/>
          <p:cNvSpPr txBox="1"/>
          <p:nvPr/>
        </p:nvSpPr>
        <p:spPr>
          <a:xfrm>
            <a:off x="1128716" y="3789040"/>
            <a:ext cx="7390623" cy="954107"/>
          </a:xfrm>
          <a:prstGeom prst="rect">
            <a:avLst/>
          </a:prstGeom>
          <a:noFill/>
        </p:spPr>
        <p:txBody>
          <a:bodyPr wrap="square" rtlCol="0">
            <a:spAutoFit/>
          </a:bodyPr>
          <a:lstStyle/>
          <a:p>
            <a:pPr algn="ctr"/>
            <a:r>
              <a:rPr lang="ru-RU" sz="3200" b="1" smtClean="0"/>
              <a:t>ПРОФЕССИОНАЛЬНЫЙ ЦИКЛ</a:t>
            </a:r>
            <a:endParaRPr lang="ru-RU" sz="3200" b="1" dirty="0" smtClean="0"/>
          </a:p>
          <a:p>
            <a:pPr algn="ctr"/>
            <a:r>
              <a:rPr lang="ru-RU" sz="2400" b="1" dirty="0" smtClean="0"/>
              <a:t>УЧЕБНАЯ ЛИТЕРАТУРА</a:t>
            </a:r>
            <a:endParaRPr lang="ru-RU" sz="2400" b="1" dirty="0"/>
          </a:p>
        </p:txBody>
      </p:sp>
      <p:sp>
        <p:nvSpPr>
          <p:cNvPr id="2" name="Прямоугольник 1"/>
          <p:cNvSpPr/>
          <p:nvPr/>
        </p:nvSpPr>
        <p:spPr>
          <a:xfrm>
            <a:off x="1043608" y="980728"/>
            <a:ext cx="7560840" cy="2554545"/>
          </a:xfrm>
          <a:prstGeom prst="rect">
            <a:avLst/>
          </a:prstGeom>
        </p:spPr>
        <p:txBody>
          <a:bodyPr wrap="square">
            <a:spAutoFit/>
          </a:bodyPr>
          <a:lstStyle/>
          <a:p>
            <a:pPr algn="ctr"/>
            <a:r>
              <a:rPr lang="ru-RU" sz="4000" b="1" dirty="0"/>
              <a:t>38.02.01 </a:t>
            </a:r>
          </a:p>
          <a:p>
            <a:pPr algn="ctr"/>
            <a:r>
              <a:rPr lang="ru-RU" sz="4000" b="1" dirty="0"/>
              <a:t>ЭКОНОМИКА И БУХГАЛТЕРСКИЙ УЧЕТ </a:t>
            </a:r>
            <a:endParaRPr lang="ru-RU" sz="4000" b="1" dirty="0" smtClean="0"/>
          </a:p>
          <a:p>
            <a:pPr algn="ctr"/>
            <a:r>
              <a:rPr lang="ru-RU" sz="4000" b="1" dirty="0" smtClean="0"/>
              <a:t>(</a:t>
            </a:r>
            <a:r>
              <a:rPr lang="ru-RU" sz="4000" b="1" dirty="0"/>
              <a:t>ПО ОТРАСЛЯМ)</a:t>
            </a:r>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53208" y="414536"/>
            <a:ext cx="6567264" cy="2123658"/>
          </a:xfrm>
          <a:prstGeom prst="rect">
            <a:avLst/>
          </a:prstGeom>
        </p:spPr>
        <p:txBody>
          <a:bodyPr wrap="square">
            <a:spAutoFit/>
          </a:bodyPr>
          <a:lstStyle/>
          <a:p>
            <a:pPr algn="just"/>
            <a:r>
              <a:rPr lang="ru-RU" sz="1200" b="1" dirty="0"/>
              <a:t>Климович В.П.  Финансы, денежное обращение и кредит : учебник / В.П. Климович. — 4-е изд., перераб. и доп. — Москва : ИД «ФОРУМ» : ИНФРА-М, 2022. — 336 с. — (Среднее профессиональное образование). </a:t>
            </a:r>
            <a:endParaRPr lang="ru-RU" sz="1200" b="1" dirty="0" smtClean="0"/>
          </a:p>
          <a:p>
            <a:pPr algn="just"/>
            <a:endParaRPr lang="ru-RU" sz="1200" b="1" dirty="0"/>
          </a:p>
          <a:p>
            <a:pPr algn="just"/>
            <a:r>
              <a:rPr lang="ru-RU" sz="1200" dirty="0"/>
              <a:t>Учебник подготовлен в соответствии с требованиями Федерального государственного образовательного стандарта по дисциплине «Финансы, денежное обращение и кредит» для среднего профессионального образования и раскрывает наиболее важные вопросы курса. Отдельные разделы учебника изложены в концептуальном плане. Материал учебника дополнен таблицами, схемами, определениями основных терминов и понятий, заданиями и вопросами для обсуждения.</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2016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53208" y="3576966"/>
            <a:ext cx="6606480" cy="1938992"/>
          </a:xfrm>
          <a:prstGeom prst="rect">
            <a:avLst/>
          </a:prstGeom>
        </p:spPr>
        <p:txBody>
          <a:bodyPr wrap="square">
            <a:spAutoFit/>
          </a:bodyPr>
          <a:lstStyle/>
          <a:p>
            <a:pPr algn="just"/>
            <a:r>
              <a:rPr lang="ru-RU" sz="1200" b="1" dirty="0"/>
              <a:t>Галанов В. А. Финансы, денежное обращение и кредит : учебник / В. А. Галанов. - 2-e изд. — Москва : Форум : НИЦ ИНФРА-М, 2021. — 414 с. - (Среднее профессиональное образование). </a:t>
            </a:r>
            <a:endParaRPr lang="ru-RU" sz="1200" b="1" dirty="0" smtClean="0"/>
          </a:p>
          <a:p>
            <a:pPr algn="just"/>
            <a:endParaRPr lang="ru-RU" sz="1200" b="1" dirty="0"/>
          </a:p>
          <a:p>
            <a:pPr algn="just"/>
            <a:r>
              <a:rPr lang="ru-RU" sz="1200" dirty="0"/>
              <a:t>Учебник включает все темы стандарта курса «Финансы, денежное обращение и кредит»: понятие денег и денежного обращения, роль и функции финансовой системы, государственные финансы и основные финансовые рынки, финансы предприятий и организаций, понятие ссудного капитала, кредита и вопросы функционирования банковской системы. Для учащихся колледжей, обучающихся по экономическим специальностям.</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016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78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492990"/>
          </a:xfrm>
          <a:prstGeom prst="rect">
            <a:avLst/>
          </a:prstGeom>
        </p:spPr>
        <p:txBody>
          <a:bodyPr wrap="square">
            <a:spAutoFit/>
          </a:bodyPr>
          <a:lstStyle/>
          <a:p>
            <a:pPr algn="just"/>
            <a:r>
              <a:rPr lang="ru-RU" sz="1200" b="1" dirty="0"/>
              <a:t>Финансы, денежное обращение и кредит : учебник и практикум для СПО / Д. В. Бураков [и др.] ; под редакцией Д. В. Буракова. — 2-е изд., перераб. и доп. — Москва : Издательство Юрайт, </a:t>
            </a:r>
            <a:r>
              <a:rPr lang="ru-RU" sz="1200" b="1" dirty="0" smtClean="0"/>
              <a:t>2023. </a:t>
            </a:r>
            <a:r>
              <a:rPr lang="ru-RU" sz="1200" b="1" dirty="0"/>
              <a:t>— 366 с. - (Профессиональное образование). </a:t>
            </a:r>
            <a:endParaRPr lang="ru-RU" sz="1200" b="1" dirty="0" smtClean="0"/>
          </a:p>
          <a:p>
            <a:pPr algn="just"/>
            <a:endParaRPr lang="ru-RU" sz="1200" b="1" dirty="0"/>
          </a:p>
          <a:p>
            <a:pPr algn="just"/>
            <a:r>
              <a:rPr lang="ru-RU" sz="1200" dirty="0"/>
              <a:t>В учебнике рассматриваются теоретические основы функционирования финансовой, денежной и кредитной систем. Особое внимание уделяется теории денег, кредита и банков, в частности, эволюции форм и видов денег и кредита, измерению денежной массы, роли ссудного процента в экономике, деятельности центрального и коммерческих банков, а также теоретическим основам финансов и организационно-правовому аспекту управления финансами. Отличительная особенность издания — подробный анализ особенностей финансовой системы России.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46278"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64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105835"/>
            <a:ext cx="4572000" cy="1077218"/>
          </a:xfrm>
          <a:prstGeom prst="rect">
            <a:avLst/>
          </a:prstGeom>
        </p:spPr>
        <p:txBody>
          <a:bodyPr>
            <a:spAutoFit/>
          </a:bodyPr>
          <a:lstStyle/>
          <a:p>
            <a:pPr algn="ctr"/>
            <a:r>
              <a:rPr lang="ru-RU" sz="3200" b="1" dirty="0"/>
              <a:t>ОП.03  НАЛОГИ И НАЛОГООБЛОЖЕНИЕ</a:t>
            </a:r>
          </a:p>
        </p:txBody>
      </p:sp>
    </p:spTree>
    <p:extLst>
      <p:ext uri="{BB962C8B-B14F-4D97-AF65-F5344CB8AC3E}">
        <p14:creationId xmlns:p14="http://schemas.microsoft.com/office/powerpoint/2010/main" val="340331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534472" cy="2677656"/>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 200с</a:t>
            </a:r>
            <a:r>
              <a:rPr lang="ru-RU" sz="1200" b="1" dirty="0"/>
              <a:t>.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2016224"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717032"/>
            <a:ext cx="6534472" cy="2492990"/>
          </a:xfrm>
          <a:prstGeom prst="rect">
            <a:avLst/>
          </a:prstGeom>
        </p:spPr>
        <p:txBody>
          <a:bodyPr wrap="square">
            <a:spAutoFit/>
          </a:bodyPr>
          <a:lstStyle/>
          <a:p>
            <a:pPr algn="just"/>
            <a:r>
              <a:rPr lang="ru-RU" sz="1200" b="1" dirty="0"/>
              <a:t>Малис Н. И. Налоговый учет и отчетность : учебник и практикум для СПО / Н. И. Малис, Л. П. Грундел, А. С. Зинягина ; под редакцией Н. И. Малис. — 4-е изд., перераб. и доп. — Москва : Юрайт, </a:t>
            </a:r>
            <a:r>
              <a:rPr lang="ru-RU" sz="1200" b="1" dirty="0" smtClean="0"/>
              <a:t>2023. </a:t>
            </a:r>
            <a:r>
              <a:rPr lang="ru-RU" sz="1200" b="1" dirty="0"/>
              <a:t>— 411 с. — (Профессиональное образование). </a:t>
            </a:r>
            <a:endParaRPr lang="ru-RU" sz="1200" b="1" dirty="0" smtClean="0"/>
          </a:p>
          <a:p>
            <a:pPr algn="just"/>
            <a:endParaRPr lang="ru-RU" sz="1200" b="1" dirty="0"/>
          </a:p>
          <a:p>
            <a:pPr algn="just"/>
            <a:r>
              <a:rPr lang="ru-RU" sz="1200" dirty="0"/>
              <a:t>В курсе рассматриваются основные этапы становления и развития налогового учета и соответствующей ему отчетности, даны теоретические основы налогового учета, описан действующий механизм налогового учета по всем налогам налоговой системы Российской Федерации, представлены схемы, статистический материал, примеры, контрольные вопросы и задания.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81555"/>
            <a:ext cx="2583858"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67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404664"/>
            <a:ext cx="6336704" cy="2492990"/>
          </a:xfrm>
          <a:prstGeom prst="rect">
            <a:avLst/>
          </a:prstGeom>
        </p:spPr>
        <p:txBody>
          <a:bodyPr wrap="square">
            <a:spAutoFit/>
          </a:bodyPr>
          <a:lstStyle/>
          <a:p>
            <a:pPr algn="just"/>
            <a:r>
              <a:rPr lang="ru-RU" sz="1200" b="1" dirty="0"/>
              <a:t>Налоги и налогообложение : учебник для СПО / Л. Я. Маршавина [и др.] ; под редакцией Л. Я. Маршавиной, Л. А. Чайковской. — 2-е изд. — Москва : Издательство Юрайт, </a:t>
            </a:r>
            <a:r>
              <a:rPr lang="ru-RU" sz="1200" b="1" dirty="0" smtClean="0"/>
              <a:t>2023. </a:t>
            </a:r>
            <a:r>
              <a:rPr lang="ru-RU" sz="1200" b="1" dirty="0"/>
              <a:t>— 510 с. — (Профессиональное образование). </a:t>
            </a:r>
            <a:endParaRPr lang="ru-RU" sz="1200" b="1" dirty="0" smtClean="0"/>
          </a:p>
          <a:p>
            <a:pPr algn="just"/>
            <a:endParaRPr lang="ru-RU" sz="1200" b="1" dirty="0"/>
          </a:p>
          <a:p>
            <a:pPr algn="just"/>
            <a:r>
              <a:rPr lang="ru-RU" sz="1200" dirty="0"/>
              <a:t>Учебник подготовлен авторским коллективом кафедры «Налоги и налогообложение» Российского экономического университета имени Г. В. Плеханова. В нем рассмотрены основные вопросы дисциплины «Налоги и налогообложение». Изложен ряд теоретико-методологических проблем развития налогового федерализма и государственных внебюджетных фондов. Освещены вопросы налогообложения в зарубежных странах. Представлена современная налоговая система России и учтены изменения, внесенные в налоговое законодательство Российской Федерации и вступившие в силу с 1 января 2020 г.</a:t>
            </a:r>
          </a:p>
        </p:txBody>
      </p:sp>
      <p:sp>
        <p:nvSpPr>
          <p:cNvPr id="3" name="Прямоугольник 2"/>
          <p:cNvSpPr/>
          <p:nvPr/>
        </p:nvSpPr>
        <p:spPr>
          <a:xfrm>
            <a:off x="2555776" y="3573016"/>
            <a:ext cx="6264696" cy="2677656"/>
          </a:xfrm>
          <a:prstGeom prst="rect">
            <a:avLst/>
          </a:prstGeom>
        </p:spPr>
        <p:txBody>
          <a:bodyPr wrap="square">
            <a:spAutoFit/>
          </a:bodyPr>
          <a:lstStyle/>
          <a:p>
            <a:pPr algn="just"/>
            <a:r>
              <a:rPr lang="ru-RU" sz="1200" b="1" dirty="0" smtClean="0"/>
              <a:t>Гончаренко Л.И. Налоги </a:t>
            </a:r>
            <a:r>
              <a:rPr lang="ru-RU" sz="1200" b="1" dirty="0"/>
              <a:t>и налогообложение : учебник / Л. И. Гончаренко [и др.]; под ред. Л. И. Гончаренко. — Москва : КноРус, 2022. — </a:t>
            </a:r>
            <a:r>
              <a:rPr lang="ru-RU" sz="1200" b="1" dirty="0" smtClean="0"/>
              <a:t>239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Рассмотрены экономическая природа и функции налогов, принципы и методы налогообложения, основы построения налоговой системы. Основное внимание уделено механизму исчисления отдельных налогов, входящих в российскую налоговую систему, а также специальным налоговым режимам. Содержит характеристику прав и обязанностей участников налоговых правоотношений.</a:t>
            </a:r>
          </a:p>
          <a:p>
            <a:pPr algn="just"/>
            <a:r>
              <a:rPr lang="ru-RU" sz="1200" dirty="0"/>
              <a:t>Создан в единой структуре, включающей в себя изложение материала по соответствующей теме, вопросы и задания для самоконтроля, а также задания для самостоятельной работы и проверки профессиональных компетенций.</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9000"/>
            <a:ext cx="2143741" cy="329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1" y="-27559"/>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45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1938992"/>
          </a:xfrm>
          <a:prstGeom prst="rect">
            <a:avLst/>
          </a:prstGeom>
        </p:spPr>
        <p:txBody>
          <a:bodyPr wrap="square">
            <a:spAutoFit/>
          </a:bodyPr>
          <a:lstStyle/>
          <a:p>
            <a:pPr algn="just"/>
            <a:r>
              <a:rPr lang="ru-RU" sz="1200" b="1" dirty="0"/>
              <a:t>Сидорова Е. Ю. Налоги и налогообложение : учебник / Е.Ю. Сидорова, Д.Ю. Бобошко. — Москва : ИНФРА-М, </a:t>
            </a:r>
            <a:r>
              <a:rPr lang="ru-RU" sz="1200" b="1" dirty="0" smtClean="0"/>
              <a:t>2023. </a:t>
            </a:r>
            <a:r>
              <a:rPr lang="ru-RU" sz="1200" b="1" dirty="0"/>
              <a:t>— 235 с. — (Среднее профессиональное образование). </a:t>
            </a:r>
            <a:endParaRPr lang="ru-RU" sz="1200" b="1" dirty="0" smtClean="0"/>
          </a:p>
          <a:p>
            <a:pPr algn="just"/>
            <a:endParaRPr lang="ru-RU" sz="1200" b="1" dirty="0"/>
          </a:p>
          <a:p>
            <a:pPr algn="just"/>
            <a:r>
              <a:rPr lang="ru-RU" sz="1200" dirty="0"/>
              <a:t>Учебник содержит теоретический и практический материал по разделам «Общие положения функционирования налоговой системы в Российской Федерации» и «Налоговое администрирование в Российской Федерации». Материал представлен логически, что позволит студентам последовательно освоить лекции по дисциплине «Налоги и налогообложение» и закрепить полученные знания на практических примерах, приведенных в тексте.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16224"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501008"/>
            <a:ext cx="6624736" cy="2677656"/>
          </a:xfrm>
          <a:prstGeom prst="rect">
            <a:avLst/>
          </a:prstGeom>
        </p:spPr>
        <p:txBody>
          <a:bodyPr wrap="square">
            <a:spAutoFit/>
          </a:bodyPr>
          <a:lstStyle/>
          <a:p>
            <a:pPr algn="just"/>
            <a:r>
              <a:rPr lang="ru-RU" sz="1200" b="1" dirty="0"/>
              <a:t>Сидорова Е. Ю. Налоги и налогообложение. Практикум : учебное пособие / Е. Ю. Сидорова, Д. Ю. Бобошко. — Москва : ИНФРА-М, </a:t>
            </a:r>
            <a:r>
              <a:rPr lang="ru-RU" sz="1200" b="1" dirty="0" smtClean="0"/>
              <a:t>2022. </a:t>
            </a:r>
            <a:r>
              <a:rPr lang="ru-RU" sz="1200" b="1" dirty="0"/>
              <a:t>— </a:t>
            </a:r>
            <a:r>
              <a:rPr lang="ru-RU" sz="1200" b="1" dirty="0" smtClean="0"/>
              <a:t>262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В учебном пособии реализован практико-ориентированный подход к процессу образования. В практикуме, помимо тестов, представлены задачи различных уровней сложности, задания для заполнения налоговых деклараций и документов, используемых в налоговых правоотношениях, комплексные задачи. Учебное пособие включает 17 тем, в том числе: налоговая система, налоговая политика государства; налогоплательщики, плательщики сбора и налоговые агенты как объекты налоговых правоотношений; государственные органы, участвующие в налоговых правоотношениях; учет и отчетность по налогам в налоговых инспекциях; налоговое администрирование; система таможенных платежей в Российской Федерации; госпошлина.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72511"/>
            <a:ext cx="2016224"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60648"/>
            <a:ext cx="6624736" cy="1754326"/>
          </a:xfrm>
          <a:prstGeom prst="rect">
            <a:avLst/>
          </a:prstGeom>
        </p:spPr>
        <p:txBody>
          <a:bodyPr wrap="square">
            <a:spAutoFit/>
          </a:bodyPr>
          <a:lstStyle/>
          <a:p>
            <a:pPr algn="just"/>
            <a:r>
              <a:rPr lang="ru-RU" sz="1200" b="1" dirty="0"/>
              <a:t>Ильина В.Н. Налоги и налогообложение : учебное пособие / Ильина В.Н. — Москва : КноРус, </a:t>
            </a:r>
            <a:r>
              <a:rPr lang="ru-RU" sz="1200" b="1" dirty="0" smtClean="0"/>
              <a:t>2023. </a:t>
            </a:r>
            <a:r>
              <a:rPr lang="ru-RU" sz="1200" b="1" dirty="0"/>
              <a:t>— 221 с. — (Среднее профессиональное образование). </a:t>
            </a:r>
            <a:endParaRPr lang="ru-RU" sz="1200" b="1" dirty="0" smtClean="0"/>
          </a:p>
          <a:p>
            <a:pPr algn="just"/>
            <a:endParaRPr lang="ru-RU" sz="1200" b="1" dirty="0"/>
          </a:p>
          <a:p>
            <a:pPr algn="just"/>
            <a:r>
              <a:rPr lang="ru-RU" sz="1200" dirty="0"/>
              <a:t>Рассмотрены нормативные источники, регулирующие вопросы налогообложения в РФ, даны понятия налога и сбора, функции и принципы налогообложения, представлены права и обязанности субъектов налоговых правоотношений, проанализирована ответственность за совершение налогового правонарушения. Рассмотрены действующие налоги в РФ, примеры определения налоговых обязательств организации и применения налоговых льгот.</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4835"/>
            <a:ext cx="2106488" cy="310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645024"/>
            <a:ext cx="6552728" cy="2492990"/>
          </a:xfrm>
          <a:prstGeom prst="rect">
            <a:avLst/>
          </a:prstGeom>
        </p:spPr>
        <p:txBody>
          <a:bodyPr wrap="square">
            <a:spAutoFit/>
          </a:bodyPr>
          <a:lstStyle/>
          <a:p>
            <a:pPr algn="just"/>
            <a:r>
              <a:rPr lang="ru-RU" sz="1200" b="1" dirty="0"/>
              <a:t>Яшина Н.И. Налоги и налогообложение. Практикум : учебное пособие/ Н.И. Яшина., М.Ю. Гинзбург, Л.Л.Чеснокова, Е.Л. Иванова. — Москва : РИОР : ИНФРА-М. </a:t>
            </a:r>
            <a:r>
              <a:rPr lang="ru-RU" sz="1200" b="1" dirty="0" smtClean="0"/>
              <a:t>2023. </a:t>
            </a:r>
            <a:r>
              <a:rPr lang="ru-RU" sz="1200" b="1" dirty="0"/>
              <a:t>— </a:t>
            </a:r>
            <a:r>
              <a:rPr lang="ru-RU" sz="1200" b="1" dirty="0" smtClean="0"/>
              <a:t>76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Практикум соответствует ФГОС СПО по специальности «Экономика и бухгалтерский учет (по отраслям)», а также современным нормативным требованиям по оформлению и содержанию учебных пособий. Задания практикума представлены </a:t>
            </a:r>
            <a:r>
              <a:rPr lang="ru-RU" sz="1200" dirty="0" smtClean="0"/>
              <a:t>в трёх </a:t>
            </a:r>
            <a:r>
              <a:rPr lang="ru-RU" sz="1200" dirty="0"/>
              <a:t>вариантах: аналитические, практические, интерактивные. Актуальность и новизна практикума </a:t>
            </a:r>
            <a:r>
              <a:rPr lang="ru-RU" sz="1200" dirty="0" smtClean="0"/>
              <a:t>заключается </a:t>
            </a:r>
            <a:r>
              <a:rPr lang="ru-RU" sz="1200" dirty="0"/>
              <a:t>в формировании у обучающихся компетенций. </a:t>
            </a:r>
            <a:r>
              <a:rPr lang="ru-RU" sz="1200" dirty="0" smtClean="0"/>
              <a:t>направленных </a:t>
            </a:r>
            <a:r>
              <a:rPr lang="ru-RU" sz="1200" dirty="0"/>
              <a:t>на освоение электронного взаимодействия с налоговыми органами РФ, на выработку знаний и умений по расчетам налоговых платежей и заполнению, </a:t>
            </a:r>
            <a:r>
              <a:rPr lang="ru-RU" sz="1200" dirty="0" smtClean="0"/>
              <a:t>представлению </a:t>
            </a:r>
            <a:r>
              <a:rPr lang="ru-RU" sz="1200" dirty="0"/>
              <a:t>налоговой отчетности.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9306"/>
            <a:ext cx="2125629" cy="309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16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916832"/>
            <a:ext cx="6984776" cy="1569660"/>
          </a:xfrm>
          <a:prstGeom prst="rect">
            <a:avLst/>
          </a:prstGeom>
        </p:spPr>
        <p:txBody>
          <a:bodyPr wrap="square">
            <a:spAutoFit/>
          </a:bodyPr>
          <a:lstStyle/>
          <a:p>
            <a:pPr algn="ctr"/>
            <a:r>
              <a:rPr lang="ru-RU" sz="3200" b="1" dirty="0"/>
              <a:t>ОП.04  </a:t>
            </a:r>
            <a:endParaRPr lang="ru-RU" sz="3200" b="1" dirty="0" smtClean="0"/>
          </a:p>
          <a:p>
            <a:pPr algn="ctr"/>
            <a:r>
              <a:rPr lang="ru-RU" sz="3200" b="1" dirty="0" smtClean="0"/>
              <a:t>ОСНОВЫ </a:t>
            </a:r>
            <a:r>
              <a:rPr lang="ru-RU" sz="3200" b="1" dirty="0"/>
              <a:t>БУХГАЛТЕРСКОГО УЧЕТА</a:t>
            </a:r>
          </a:p>
        </p:txBody>
      </p:sp>
    </p:spTree>
    <p:extLst>
      <p:ext uri="{BB962C8B-B14F-4D97-AF65-F5344CB8AC3E}">
        <p14:creationId xmlns:p14="http://schemas.microsoft.com/office/powerpoint/2010/main" val="210128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48247"/>
            <a:ext cx="6534472" cy="2212939"/>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200с</a:t>
            </a:r>
            <a:r>
              <a:rPr lang="ru-RU" sz="1200" b="1" dirty="0"/>
              <a:t>.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194421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632624"/>
            <a:ext cx="6534472" cy="2365555"/>
          </a:xfrm>
          <a:prstGeom prst="rect">
            <a:avLst/>
          </a:prstGeom>
        </p:spPr>
        <p:txBody>
          <a:bodyPr wrap="square">
            <a:spAutoFit/>
          </a:bodyPr>
          <a:lstStyle/>
          <a:p>
            <a:r>
              <a:rPr lang="ru-RU" sz="1200" b="1" dirty="0"/>
              <a:t>Дмитриева И. М. Бухгалтерский учет : учебник и практикум для СПО. — 7-е изд., перераб. и доп. —Москва : Издательство Юрайт, 2023. — 304 с. — (Профессиональное образование). </a:t>
            </a:r>
            <a:endParaRPr lang="ru-RU" sz="1200" b="1" dirty="0" smtClean="0"/>
          </a:p>
          <a:p>
            <a:endParaRPr lang="ru-RU" sz="1200" b="1" dirty="0"/>
          </a:p>
          <a:p>
            <a:pPr algn="just"/>
            <a:r>
              <a:rPr lang="ru-RU" sz="1200" dirty="0"/>
              <a:t>Содержание курса «Бухгалтерский учет с основами МСФО» построено в соответствии с действующими нормативными правовыми документами, имеет логическую структуру и последовательность изучения материала для бакалавров и специалистов экономического профиля. Изложение материала начинается с теории бухгалтерского учета и </a:t>
            </a:r>
            <a:r>
              <a:rPr lang="ru-RU" sz="1200" dirty="0" smtClean="0"/>
              <a:t>заканчивается </a:t>
            </a:r>
            <a:r>
              <a:rPr lang="ru-RU" sz="1200" dirty="0"/>
              <a:t>основами МСФО. Содержание курса разбито на пять основных модулей, материал внутри которых представлен с позиции освоения </a:t>
            </a:r>
            <a:r>
              <a:rPr lang="ru-RU" sz="1200" dirty="0" smtClean="0"/>
              <a:t>бакалаврами </a:t>
            </a:r>
            <a:r>
              <a:rPr lang="ru-RU" sz="1200" dirty="0"/>
              <a:t>и специалистами соответствующих компетенций. Текст курса содержит примеры и контрольные вопросы к каждой теме.</a:t>
            </a:r>
            <a:endParaRPr lang="ru-RU" sz="1200" dirty="0" smtClean="0"/>
          </a:p>
          <a:p>
            <a:endParaRPr lang="ru-RU" sz="1200" b="1" dirty="0"/>
          </a:p>
          <a:p>
            <a:endParaRPr lang="ru-RU"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39451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46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3046988"/>
          </a:xfrm>
          <a:prstGeom prst="rect">
            <a:avLst/>
          </a:prstGeom>
        </p:spPr>
        <p:txBody>
          <a:bodyPr wrap="square">
            <a:spAutoFit/>
          </a:bodyPr>
          <a:lstStyle/>
          <a:p>
            <a:pPr algn="just"/>
            <a:r>
              <a:rPr lang="ru-RU" sz="1200" b="1" dirty="0"/>
              <a:t>Захаров И.В.  Бухгалтерский учет и анализ : учебник для СПО / И. В. Захаров, О. Н. Калачева ; под редакцией И. М. Дмитриевой. — Москва : Издательство Юрайт, 2023. — 416 с. — (Профессиональное образование). </a:t>
            </a:r>
            <a:endParaRPr lang="ru-RU" sz="1200" b="1" dirty="0" smtClean="0"/>
          </a:p>
          <a:p>
            <a:pPr algn="just"/>
            <a:endParaRPr lang="ru-RU" sz="1200" b="1" dirty="0"/>
          </a:p>
          <a:p>
            <a:pPr algn="just"/>
            <a:r>
              <a:rPr lang="ru-RU" sz="1200" dirty="0" smtClean="0"/>
              <a:t>Авторы </a:t>
            </a:r>
            <a:r>
              <a:rPr lang="ru-RU" sz="1200" dirty="0"/>
              <a:t>курса комплексно и последовательно излагают порядок ведения бухгалтерского учета и место экономического анализа в управлении хозяйствующими субъектами. Обучающиеся ознакомятся с малоизвестными страницами истории становления бухгалтерского учета как науки, получат четкое представление об основах современного законодательного и нормативного регулирования учета. В доступной и ясной форме рассмотрены сущность и роль анализа хозяйственной деятельности организаций, основы теории экономического анализа, приемы и способы его проведения, информационная база.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8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31316" y="4077072"/>
            <a:ext cx="6657875" cy="1938992"/>
          </a:xfrm>
          <a:prstGeom prst="rect">
            <a:avLst/>
          </a:prstGeom>
        </p:spPr>
        <p:txBody>
          <a:bodyPr wrap="square">
            <a:spAutoFit/>
          </a:bodyPr>
          <a:lstStyle/>
          <a:p>
            <a:pPr algn="just"/>
            <a:r>
              <a:rPr lang="ru-RU" sz="1200" b="1" dirty="0"/>
              <a:t>Воронченко Т. В.  Основы бухгалтерского учета : учебник и практикум для СПО / Т. В. Воронченко. — </a:t>
            </a:r>
            <a:r>
              <a:rPr lang="ru-RU" sz="1200" b="1" dirty="0" smtClean="0"/>
              <a:t>4-е </a:t>
            </a:r>
            <a:r>
              <a:rPr lang="ru-RU" sz="1200" b="1" dirty="0"/>
              <a:t>изд., перераб. и доп. — Москва : Издательство Юрайт, </a:t>
            </a:r>
            <a:r>
              <a:rPr lang="ru-RU" sz="1200" b="1" dirty="0" smtClean="0"/>
              <a:t>2023. </a:t>
            </a:r>
            <a:r>
              <a:rPr lang="ru-RU" sz="1200" b="1" dirty="0"/>
              <a:t>— </a:t>
            </a:r>
            <a:r>
              <a:rPr lang="ru-RU" sz="1200" b="1" dirty="0" smtClean="0"/>
              <a:t>289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представлены основы бухгалтерского учета, исторические и методические аспекты его возникновения и развития. Особенностью издания является системный взгляд на предмет и метод учета и комплексный подход к рассмотрению их взаимосвязей и взаимозависимостей. В учебник включен практикум, содержащий задачи для практических (семинарских) занятий и самостоятельной работы студентов</a:t>
            </a:r>
            <a:r>
              <a:rPr lang="ru-RU" sz="1200" dirty="0" smtClean="0"/>
              <a: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3" y="3316029"/>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67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2132856"/>
            <a:ext cx="6840760" cy="1077218"/>
          </a:xfrm>
          <a:prstGeom prst="rect">
            <a:avLst/>
          </a:prstGeom>
        </p:spPr>
        <p:txBody>
          <a:bodyPr wrap="square">
            <a:spAutoFit/>
          </a:bodyPr>
          <a:lstStyle/>
          <a:p>
            <a:pPr algn="ctr"/>
            <a:r>
              <a:rPr lang="ru-RU" sz="3200" b="1" dirty="0" smtClean="0"/>
              <a:t>ОП.01 ЭКОНОМИКА ОРГАНИЗАЦИИ</a:t>
            </a:r>
            <a:endParaRPr lang="ru-RU" sz="3200" b="1" dirty="0"/>
          </a:p>
        </p:txBody>
      </p:sp>
    </p:spTree>
    <p:extLst>
      <p:ext uri="{BB962C8B-B14F-4D97-AF65-F5344CB8AC3E}">
        <p14:creationId xmlns:p14="http://schemas.microsoft.com/office/powerpoint/2010/main" val="163481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6612" y="332656"/>
            <a:ext cx="6657875" cy="461665"/>
          </a:xfrm>
          <a:prstGeom prst="rect">
            <a:avLst/>
          </a:prstGeom>
        </p:spPr>
        <p:txBody>
          <a:bodyPr wrap="square">
            <a:spAutoFit/>
          </a:bodyPr>
          <a:lstStyle/>
          <a:p>
            <a:pPr algn="just"/>
            <a:endParaRPr lang="ru-RU" sz="1200" b="1" dirty="0"/>
          </a:p>
          <a:p>
            <a:pPr algn="just"/>
            <a:endParaRPr lang="ru-RU" sz="1200" b="1" dirty="0"/>
          </a:p>
        </p:txBody>
      </p:sp>
      <p:sp>
        <p:nvSpPr>
          <p:cNvPr id="4" name="Прямоугольник 3"/>
          <p:cNvSpPr/>
          <p:nvPr/>
        </p:nvSpPr>
        <p:spPr>
          <a:xfrm>
            <a:off x="2312292" y="342787"/>
            <a:ext cx="6513860" cy="1754326"/>
          </a:xfrm>
          <a:prstGeom prst="rect">
            <a:avLst/>
          </a:prstGeom>
        </p:spPr>
        <p:txBody>
          <a:bodyPr wrap="square">
            <a:spAutoFit/>
          </a:bodyPr>
          <a:lstStyle/>
          <a:p>
            <a:pPr algn="just"/>
            <a:r>
              <a:rPr lang="ru-RU" sz="1200" b="1" dirty="0"/>
              <a:t>Миршук Т. В. Бухгалтерский учет: теория и практика : учебник / Т. В. Миршук. - Москва : НИЦ ИНФРА-М, 2022. - 182 с. — (Среднее профессиональное образование). </a:t>
            </a:r>
            <a:endParaRPr lang="ru-RU" sz="1200" b="1" dirty="0" smtClean="0"/>
          </a:p>
          <a:p>
            <a:pPr algn="just"/>
            <a:endParaRPr lang="ru-RU" sz="1200" b="1" dirty="0"/>
          </a:p>
          <a:p>
            <a:pPr algn="just"/>
            <a:r>
              <a:rPr lang="ru-RU" sz="1200" dirty="0"/>
              <a:t>Учебник содержит изложенные в краткой форме теоретические основы и методические аспекты бухгалтерского учета, практические задания для работы на семинарских занятиях, самостоятельной работы студентов и ее контроля.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83768" y="3861049"/>
            <a:ext cx="6408712" cy="2492990"/>
          </a:xfrm>
          <a:prstGeom prst="rect">
            <a:avLst/>
          </a:prstGeom>
        </p:spPr>
        <p:txBody>
          <a:bodyPr wrap="square">
            <a:spAutoFit/>
          </a:bodyPr>
          <a:lstStyle/>
          <a:p>
            <a:pPr algn="just"/>
            <a:r>
              <a:rPr lang="ru-RU" sz="1200" b="1" dirty="0"/>
              <a:t>Шадрина Г. В.  Основы бухгалтерского учета : учебник и практикум для СПО / Г. В. Шадрина, Л. И. Егорова. — Москва : Издательство Юрайт, </a:t>
            </a:r>
            <a:r>
              <a:rPr lang="ru-RU" sz="1200" b="1" dirty="0" smtClean="0"/>
              <a:t>2022. </a:t>
            </a:r>
            <a:r>
              <a:rPr lang="ru-RU" sz="1200" b="1" dirty="0"/>
              <a:t>— 429 с. — (Профессиональное образование</a:t>
            </a:r>
            <a:r>
              <a:rPr lang="ru-RU" sz="1200" b="1" dirty="0" smtClean="0"/>
              <a:t>).</a:t>
            </a:r>
          </a:p>
          <a:p>
            <a:pPr algn="just"/>
            <a:endParaRPr lang="ru-RU" sz="1200" b="1" dirty="0"/>
          </a:p>
          <a:p>
            <a:pPr algn="just"/>
            <a:r>
              <a:rPr lang="ru-RU" sz="1200" dirty="0"/>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 Использовать практикум можно как на семинарских занятиях, так и для самостоятельной работы студента.</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374454" cy="372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50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89568"/>
            <a:ext cx="6480720" cy="1754326"/>
          </a:xfrm>
          <a:prstGeom prst="rect">
            <a:avLst/>
          </a:prstGeom>
        </p:spPr>
        <p:txBody>
          <a:bodyPr wrap="square">
            <a:spAutoFit/>
          </a:bodyPr>
          <a:lstStyle/>
          <a:p>
            <a:pPr algn="just"/>
            <a:r>
              <a:rPr lang="ru-RU" sz="1200" b="1" dirty="0"/>
              <a:t>Костюкова Е. И. Документирование хозяйственных операций и ведение бухгалтерского учета имущества организации : учебник / Е. И. Костюкова, О. В. Ельчанинова, С. А. Тунин. — Москва : КноРус, </a:t>
            </a:r>
            <a:r>
              <a:rPr lang="ru-RU" sz="1200" b="1" dirty="0" smtClean="0"/>
              <a:t>2022. </a:t>
            </a:r>
            <a:r>
              <a:rPr lang="ru-RU" sz="1200" b="1" dirty="0"/>
              <a:t>— 159 с. — (Среднее профессиональное образование). </a:t>
            </a:r>
            <a:endParaRPr lang="ru-RU" sz="1200" b="1" dirty="0" smtClean="0"/>
          </a:p>
          <a:p>
            <a:pPr algn="just"/>
            <a:endParaRPr lang="ru-RU" sz="1200" b="1" dirty="0"/>
          </a:p>
          <a:p>
            <a:pPr algn="just"/>
            <a:r>
              <a:rPr lang="ru-RU" sz="1200" dirty="0"/>
              <a:t>Предназначен для изучения организации бухгалтерского учета, содержит опорный конспект по темам, вопросы для всех видов опросов и самопроверки знаний студентов при самостоятельной подготовке к итоговому контролю знаний.</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 y="188640"/>
            <a:ext cx="2089335"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60" y="3573016"/>
            <a:ext cx="6480720" cy="3046988"/>
          </a:xfrm>
          <a:prstGeom prst="rect">
            <a:avLst/>
          </a:prstGeom>
        </p:spPr>
        <p:txBody>
          <a:bodyPr wrap="square">
            <a:spAutoFit/>
          </a:bodyPr>
          <a:lstStyle/>
          <a:p>
            <a:pPr algn="just"/>
            <a:r>
              <a:rPr lang="ru-RU" sz="1200" b="1" dirty="0"/>
              <a:t>Документирование хозяйственных операций и ведение бухгалтерского учета имущества организации : учебник / коллектив авторов; под ред. У. Ю. Блиновой. — Москва : КноРус, </a:t>
            </a:r>
            <a:r>
              <a:rPr lang="ru-RU" sz="1200" b="1" dirty="0" smtClean="0"/>
              <a:t>2023. </a:t>
            </a:r>
            <a:r>
              <a:rPr lang="ru-RU" sz="1200" b="1" dirty="0"/>
              <a:t>— 304 с. — (Среднее профессиональное образование</a:t>
            </a:r>
            <a:r>
              <a:rPr lang="ru-RU" sz="1200" b="1" dirty="0" smtClean="0"/>
              <a:t>).</a:t>
            </a:r>
          </a:p>
          <a:p>
            <a:pPr algn="just"/>
            <a:endParaRPr lang="ru-RU" sz="1200" b="1" dirty="0"/>
          </a:p>
          <a:p>
            <a:pPr algn="just"/>
            <a:r>
              <a:rPr lang="ru-RU" sz="1200" dirty="0"/>
              <a:t>Представлена информация о документировании хозяйственных операций, а также об основах синтетического и аналитического учета, особенностях учета и документирования денежных средств в кассе, на расчетных и специальных счетах в банке, основных средств, нематериальных активов, долгосрочных инвестиций, финансовых вложений, материально-производственных запасов, дебиторской и кредиторской задолженности.</a:t>
            </a:r>
          </a:p>
          <a:p>
            <a:pPr algn="just"/>
            <a:r>
              <a:rPr lang="ru-RU" sz="1200" dirty="0"/>
              <a:t>Раскрыты сущность документов и документооборота, двойной записи, описаны классификация документов, особенности аналитического и синтетического учета и применения Плана счетов бухгалтерского учета; особенности учета затрат по строительству объектов основных средств, вложений в научно-исследовательские, опытно-конструкторские и технологические работы.</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98" y="3484390"/>
            <a:ext cx="2116246" cy="311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60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816" y="2132856"/>
            <a:ext cx="3751471" cy="584775"/>
          </a:xfrm>
          <a:prstGeom prst="rect">
            <a:avLst/>
          </a:prstGeom>
        </p:spPr>
        <p:txBody>
          <a:bodyPr wrap="square">
            <a:spAutoFit/>
          </a:bodyPr>
          <a:lstStyle/>
          <a:p>
            <a:pPr algn="ctr"/>
            <a:r>
              <a:rPr lang="ru-RU" sz="3200" b="1" dirty="0"/>
              <a:t>ОП.05  АУДИТ</a:t>
            </a:r>
          </a:p>
        </p:txBody>
      </p:sp>
    </p:spTree>
    <p:extLst>
      <p:ext uri="{BB962C8B-B14F-4D97-AF65-F5344CB8AC3E}">
        <p14:creationId xmlns:p14="http://schemas.microsoft.com/office/powerpoint/2010/main" val="271895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44120" cy="2677656"/>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 </a:t>
            </a:r>
            <a:r>
              <a:rPr lang="ru-RU" sz="1200" b="1" dirty="0"/>
              <a:t>с.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3" y="260648"/>
            <a:ext cx="2089783" cy="292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645024"/>
            <a:ext cx="6444120" cy="1754326"/>
          </a:xfrm>
          <a:prstGeom prst="rect">
            <a:avLst/>
          </a:prstGeom>
        </p:spPr>
        <p:txBody>
          <a:bodyPr wrap="square">
            <a:spAutoFit/>
          </a:bodyPr>
          <a:lstStyle/>
          <a:p>
            <a:pPr algn="just"/>
            <a:r>
              <a:rPr lang="ru-RU" sz="1200" b="1" dirty="0"/>
              <a:t>Казакова Н.А. Аудит : учебник для СПО / Н.А. Казакова. — 4-е изд., перераб. и доп. — Москва : Издательство Юрайт, </a:t>
            </a:r>
            <a:r>
              <a:rPr lang="ru-RU" sz="1200" b="1" dirty="0" smtClean="0"/>
              <a:t>2023. </a:t>
            </a:r>
            <a:r>
              <a:rPr lang="ru-RU" sz="1200" b="1" dirty="0"/>
              <a:t>— 425 с. — (Профессиональное образование). </a:t>
            </a:r>
            <a:endParaRPr lang="ru-RU" sz="1200" b="1" dirty="0" smtClean="0"/>
          </a:p>
          <a:p>
            <a:pPr algn="just"/>
            <a:endParaRPr lang="ru-RU" sz="1200" b="1" dirty="0"/>
          </a:p>
          <a:p>
            <a:pPr algn="just"/>
            <a:r>
              <a:rPr lang="ru-RU" sz="1200" dirty="0"/>
              <a:t>В курсе рассмотрены нормативно-правовые и теоретические основы аудиторской деятельности в Российской Федерации, направления практического аудита, специальные вопросы, представляющие актуальность в различных видах аудиторских заданий. Курс включает дополнительный практический материал, размещенный на сайте urait.ru.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520280"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9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624736" cy="1569660"/>
          </a:xfrm>
          <a:prstGeom prst="rect">
            <a:avLst/>
          </a:prstGeom>
        </p:spPr>
        <p:txBody>
          <a:bodyPr wrap="square">
            <a:spAutoFit/>
          </a:bodyPr>
          <a:lstStyle/>
          <a:p>
            <a:pPr algn="just"/>
            <a:r>
              <a:rPr lang="ru-RU" sz="1200" b="1" dirty="0"/>
              <a:t>Штефан М. А.  Аудит : учебник и практикум для СПО / М. А. Штефан, О. А. Замотаева, Н. В. Максимова ; под общей редакцией М. А. Штефан. — 2-е изд., перераб. и доп. — Москва : Издательство Юрайт, </a:t>
            </a:r>
            <a:r>
              <a:rPr lang="ru-RU" sz="1200" b="1" dirty="0" smtClean="0"/>
              <a:t>2023. </a:t>
            </a:r>
            <a:r>
              <a:rPr lang="ru-RU" sz="1200" b="1" dirty="0"/>
              <a:t>— 294 с. — (Профессиональное образование). </a:t>
            </a:r>
            <a:endParaRPr lang="ru-RU" sz="1200" b="1" dirty="0" smtClean="0"/>
          </a:p>
          <a:p>
            <a:pPr algn="just"/>
            <a:endParaRPr lang="ru-RU" sz="1200" b="1" dirty="0"/>
          </a:p>
          <a:p>
            <a:pPr algn="just"/>
            <a:r>
              <a:rPr lang="ru-RU" sz="1200" dirty="0"/>
              <a:t>В курсе рассматриваются сущность, содержание и основные методики аудита и сопутствующих аудиту услуг, типичные ошибки в бухгалтерском учете отдельных участков финансово-хозяйственной деятельности.</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129728"/>
            <a:ext cx="259228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789040"/>
            <a:ext cx="6408712" cy="2308324"/>
          </a:xfrm>
          <a:prstGeom prst="rect">
            <a:avLst/>
          </a:prstGeom>
        </p:spPr>
        <p:txBody>
          <a:bodyPr wrap="square">
            <a:spAutoFit/>
          </a:bodyPr>
          <a:lstStyle/>
          <a:p>
            <a:pPr algn="just"/>
            <a:r>
              <a:rPr lang="ru-RU" sz="1200" b="1" dirty="0"/>
              <a:t>Парушина Н. В. Аудит. Практикум : учебное пособие / Н.В. Парушина, С.П. Суворова, Е.В. Галкина. — 3-е изд., перераб. и доп. — Москва : ИД «ФОРУМ» : ИНФРА-М, </a:t>
            </a:r>
            <a:r>
              <a:rPr lang="ru-RU" sz="1200" b="1" dirty="0" smtClean="0"/>
              <a:t>2023. </a:t>
            </a:r>
            <a:r>
              <a:rPr lang="ru-RU" sz="1200" b="1" dirty="0"/>
              <a:t>— 286 с. — (Среднее профессиональное образование</a:t>
            </a:r>
            <a:r>
              <a:rPr lang="ru-RU" sz="1200" b="1" dirty="0" smtClean="0"/>
              <a:t>).</a:t>
            </a:r>
          </a:p>
          <a:p>
            <a:pPr algn="just"/>
            <a:endParaRPr lang="ru-RU" sz="1200" b="1" dirty="0"/>
          </a:p>
          <a:p>
            <a:pPr algn="just"/>
            <a:r>
              <a:rPr lang="ru-RU" sz="1200" dirty="0"/>
              <a:t>Практикум по дисциплине «Аудит» является дополнением к учебнику «Аудит» (ИД «ФОРУМ», 2015). Для удобства изучения материалов и практического использования практикум включает те же разделы и главы, что и учебник: методические рекомендации, тесты, ситуационные задачи, контрольные задания для самостоятельной работы, вспомогательный информационный материал по теоретическим основам аудита и практическому аудиту. Задания можно решать автономно по главам и в комплексе с остальными главами. Каждая глава содержит ответы и решения по тестам и ситуационным задачам.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83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492990"/>
          </a:xfrm>
          <a:prstGeom prst="rect">
            <a:avLst/>
          </a:prstGeom>
        </p:spPr>
        <p:txBody>
          <a:bodyPr wrap="square">
            <a:spAutoFit/>
          </a:bodyPr>
          <a:lstStyle/>
          <a:p>
            <a:pPr algn="just"/>
            <a:r>
              <a:rPr lang="ru-RU" sz="1200" b="1" dirty="0"/>
              <a:t>Парушина Н.В. Аудит : основы аудита, технология и методика проведения аудиторских проверок : учебное пособие / Н.В. Парушина, Е.А. Кыштымова. — 2-е изд., перераб. и доп. — Москва : ИД «ФОРУМ»: ИНФРА-М, 2019. — 559 с</a:t>
            </a:r>
            <a:r>
              <a:rPr lang="ru-RU" sz="1200" b="1" dirty="0" smtClean="0"/>
              <a:t>.</a:t>
            </a:r>
          </a:p>
          <a:p>
            <a:pPr algn="just"/>
            <a:endParaRPr lang="ru-RU" sz="1200" b="1" dirty="0"/>
          </a:p>
          <a:p>
            <a:pPr algn="just"/>
            <a:r>
              <a:rPr lang="ru-RU" sz="1200" dirty="0"/>
              <a:t>В учебном пособии рассматриваются основы аудиторской деятельности, технология и методика аудиторской проверки основных разделов бухгалтерского учета организаций. Теория и практика аудита основаны на использовании современных нормативных документов в области аудиторской деятельности и федеральных аудиторских стандартов. Приводятся примеры оформления рабочих документов аудитора, позволяющие наглядно представить процесс организации, планирования, проведения и обобщения результатов аудита в организациях различных видов деятельности. Учебное пособие включает курс лекций и контрольные вопросы для самопроверки.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49016" cy="309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77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556793"/>
            <a:ext cx="6336704" cy="1569660"/>
          </a:xfrm>
          <a:prstGeom prst="rect">
            <a:avLst/>
          </a:prstGeom>
        </p:spPr>
        <p:txBody>
          <a:bodyPr wrap="square">
            <a:spAutoFit/>
          </a:bodyPr>
          <a:lstStyle/>
          <a:p>
            <a:pPr algn="ctr"/>
            <a:r>
              <a:rPr lang="ru-RU" sz="3200" b="1" dirty="0" smtClean="0"/>
              <a:t>                                            ОП.06 ДОКУМЕНТАЦИОННОЕ </a:t>
            </a:r>
            <a:r>
              <a:rPr lang="ru-RU" sz="3200" b="1" dirty="0"/>
              <a:t>ОБЕСПЕЧЕНИЕ УПРАВЛЕНИЯ</a:t>
            </a:r>
          </a:p>
        </p:txBody>
      </p:sp>
    </p:spTree>
    <p:extLst>
      <p:ext uri="{BB962C8B-B14F-4D97-AF65-F5344CB8AC3E}">
        <p14:creationId xmlns:p14="http://schemas.microsoft.com/office/powerpoint/2010/main" val="282659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32"/>
            <a:ext cx="6750496" cy="276999"/>
          </a:xfrm>
          <a:prstGeom prst="rect">
            <a:avLst/>
          </a:prstGeom>
        </p:spPr>
        <p:txBody>
          <a:bodyPr wrap="square">
            <a:spAutoFit/>
          </a:bodyPr>
          <a:lstStyle/>
          <a:p>
            <a:r>
              <a:rPr lang="ru-RU" sz="1200" b="1" dirty="0" smtClean="0"/>
              <a:t>.</a:t>
            </a:r>
            <a:endParaRPr lang="ru-RU" sz="1200" b="1" dirty="0"/>
          </a:p>
        </p:txBody>
      </p:sp>
      <p:sp>
        <p:nvSpPr>
          <p:cNvPr id="3" name="Прямоугольник 2"/>
          <p:cNvSpPr/>
          <p:nvPr/>
        </p:nvSpPr>
        <p:spPr>
          <a:xfrm>
            <a:off x="2377792" y="188641"/>
            <a:ext cx="6514687" cy="2123658"/>
          </a:xfrm>
          <a:prstGeom prst="rect">
            <a:avLst/>
          </a:prstGeom>
        </p:spPr>
        <p:txBody>
          <a:bodyPr wrap="square">
            <a:spAutoFit/>
          </a:bodyPr>
          <a:lstStyle/>
          <a:p>
            <a:pPr algn="just"/>
            <a:r>
              <a:rPr lang="ru-RU" sz="1200" b="1" dirty="0"/>
              <a:t>Кузнецов И. Н.  Документационное обеспечение управления. Документооборот и делопроизводство : учебник и практикум для СПО / И. Н. Кузнецов. — 3-е изд., перераб. и доп. — Москва : Издательство Юрайт, </a:t>
            </a:r>
            <a:r>
              <a:rPr lang="ru-RU" sz="1200" b="1" dirty="0" smtClean="0"/>
              <a:t>2023. </a:t>
            </a:r>
            <a:r>
              <a:rPr lang="ru-RU" sz="1200" b="1" dirty="0"/>
              <a:t>— </a:t>
            </a:r>
            <a:r>
              <a:rPr lang="ru-RU" sz="1200" b="1" dirty="0" smtClean="0"/>
              <a:t>545 </a:t>
            </a:r>
            <a:r>
              <a:rPr lang="ru-RU" sz="1200" b="1" dirty="0"/>
              <a:t>с. — (Профессиональное образование). </a:t>
            </a:r>
            <a:endParaRPr lang="ru-RU" sz="1200" b="1" dirty="0" smtClean="0"/>
          </a:p>
          <a:p>
            <a:pPr algn="just"/>
            <a:endParaRPr lang="ru-RU" sz="1200" b="1" dirty="0"/>
          </a:p>
          <a:p>
            <a:pPr algn="just"/>
            <a:r>
              <a:rPr lang="ru-RU" sz="12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9374"/>
            <a:ext cx="248631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77793" y="3429000"/>
            <a:ext cx="6552728" cy="2308324"/>
          </a:xfrm>
          <a:prstGeom prst="rect">
            <a:avLst/>
          </a:prstGeom>
        </p:spPr>
        <p:txBody>
          <a:bodyPr wrap="square">
            <a:spAutoFit/>
          </a:bodyPr>
          <a:lstStyle/>
          <a:p>
            <a:pPr algn="just"/>
            <a:r>
              <a:rPr lang="ru-RU" sz="1200" b="1" dirty="0"/>
              <a:t>Документационное обеспечение управления : учебник / С.А. Глотова, А.Ю. Конькова, Ю.М. Кукарина, Е.А. Скрипко; под общ. Ред. Т.А. Быковой.- Москва : Кнорус, </a:t>
            </a:r>
            <a:r>
              <a:rPr lang="ru-RU" sz="1200" b="1" dirty="0" smtClean="0"/>
              <a:t>2021.- </a:t>
            </a:r>
            <a:r>
              <a:rPr lang="ru-RU" sz="1200" b="1" dirty="0"/>
              <a:t>266 с.- (Среднее профессиональное образование). </a:t>
            </a:r>
            <a:endParaRPr lang="ru-RU" sz="1200" b="1" dirty="0" smtClean="0"/>
          </a:p>
          <a:p>
            <a:pPr algn="just"/>
            <a:endParaRPr lang="ru-RU" sz="1200" b="1" dirty="0" smtClean="0"/>
          </a:p>
          <a:p>
            <a:pPr algn="just"/>
            <a:r>
              <a:rPr lang="ru-RU" sz="1200" dirty="0"/>
              <a:t>В учебнике отражены основные вопросы документационного обеспечения управления, требования к составлению и оформлению документов на основе действующих законодательных и нормативно-методических актов, а также технология работы с документами в современных организациях. Рассмотрено документационное обеспечение деятельности кадровой службы, организация работы с обращениями граждан, договорная и финансовая документация. Приведены образцы оформления документов.</a:t>
            </a:r>
          </a:p>
          <a:p>
            <a:pPr algn="just"/>
            <a:endParaRPr lang="ru-RU"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46" y="3356992"/>
            <a:ext cx="2023440" cy="283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637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44286" y="260648"/>
            <a:ext cx="6648194" cy="2677656"/>
          </a:xfrm>
          <a:prstGeom prst="rect">
            <a:avLst/>
          </a:prstGeom>
        </p:spPr>
        <p:txBody>
          <a:bodyPr wrap="square">
            <a:spAutoFit/>
          </a:bodyPr>
          <a:lstStyle/>
          <a:p>
            <a:pPr algn="just"/>
            <a:r>
              <a:rPr lang="ru-RU" sz="1200" b="1" dirty="0"/>
              <a:t>Шувалова Н. Н.  Документационное обеспечение управления : учебник и практикум для СПО / Н. Н. Шувалова. — 2-е изд. — Москва : Издательство Юрайт, </a:t>
            </a:r>
            <a:r>
              <a:rPr lang="ru-RU" sz="1200" b="1" dirty="0" smtClean="0"/>
              <a:t>2023. </a:t>
            </a:r>
            <a:r>
              <a:rPr lang="ru-RU" sz="1200" b="1" dirty="0"/>
              <a:t>— 265 с. — (Профессиональное образование</a:t>
            </a:r>
            <a:r>
              <a:rPr lang="ru-RU" sz="1200" b="1" dirty="0" smtClean="0"/>
              <a:t>).</a:t>
            </a:r>
          </a:p>
          <a:p>
            <a:pPr algn="just"/>
            <a:endParaRPr lang="ru-RU" sz="1200" b="1" dirty="0" smtClean="0"/>
          </a:p>
          <a:p>
            <a:pPr algn="just"/>
            <a:r>
              <a:rPr lang="ru-RU" sz="1200" dirty="0"/>
              <a:t>В учебнике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a:t>
            </a:r>
            <a:r>
              <a:rPr lang="ru-RU" sz="1200" dirty="0" smtClean="0"/>
              <a:t>осваиваемого </a:t>
            </a:r>
            <a:r>
              <a:rPr lang="ru-RU" sz="1200" dirty="0"/>
              <a:t>материала и самостоятельную позицию.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 y="0"/>
            <a:ext cx="2208791" cy="345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20870" y="3645024"/>
            <a:ext cx="6571610" cy="2677656"/>
          </a:xfrm>
          <a:prstGeom prst="rect">
            <a:avLst/>
          </a:prstGeom>
        </p:spPr>
        <p:txBody>
          <a:bodyPr wrap="square">
            <a:spAutoFit/>
          </a:bodyPr>
          <a:lstStyle/>
          <a:p>
            <a:pPr algn="just"/>
            <a:r>
              <a:rPr lang="ru-RU" sz="1200" b="1" dirty="0"/>
              <a:t>Абуладзе Д. Г.  Документационное обеспечение управления персоналом : учебник и практикум для СПО / Д. Г. Абуладзе, И. Б. Выпряжкина, В. М. Маслова. — 2-е изд., перераб. и доп.— Москва : Издательство Юрайт, </a:t>
            </a:r>
            <a:r>
              <a:rPr lang="ru-RU" sz="1200" b="1" dirty="0" smtClean="0"/>
              <a:t>2023. </a:t>
            </a:r>
            <a:r>
              <a:rPr lang="ru-RU" sz="1200" b="1" dirty="0"/>
              <a:t>— 370 с. — (Профессиональное образование). </a:t>
            </a:r>
            <a:endParaRPr lang="ru-RU" sz="1200" b="1" dirty="0" smtClean="0"/>
          </a:p>
          <a:p>
            <a:pPr algn="just"/>
            <a:endParaRPr lang="ru-RU" sz="1200" b="1"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429390"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470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6408712" cy="2308324"/>
          </a:xfrm>
          <a:prstGeom prst="rect">
            <a:avLst/>
          </a:prstGeom>
        </p:spPr>
        <p:txBody>
          <a:bodyPr wrap="square">
            <a:spAutoFit/>
          </a:bodyPr>
          <a:lstStyle/>
          <a:p>
            <a:pPr algn="just"/>
            <a:r>
              <a:rPr lang="ru-RU" sz="1200" b="1" dirty="0"/>
              <a:t>Корнеев И. К.  Документационное обеспечение управления : учебник и практикум для СПО / И. К. Корнеев, А. В. Пшенко, В. А. Машурцев. — 2-е изд., перераб. и доп. — Москва : Издательство Юрайт, </a:t>
            </a:r>
            <a:r>
              <a:rPr lang="ru-RU" sz="1200" b="1" dirty="0" smtClean="0"/>
              <a:t>2023. </a:t>
            </a:r>
            <a:r>
              <a:rPr lang="ru-RU" sz="1200" b="1" dirty="0"/>
              <a:t>— 384 с. — (Профессиональное образование). </a:t>
            </a:r>
            <a:endParaRPr lang="ru-RU" sz="1200" b="1" dirty="0" smtClean="0"/>
          </a:p>
          <a:p>
            <a:pPr algn="just"/>
            <a:endParaRPr lang="ru-RU" sz="1200" b="1" dirty="0"/>
          </a:p>
          <a:p>
            <a:pPr algn="just"/>
            <a:r>
              <a:rPr lang="ru-RU" sz="12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74454"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27784" y="3861047"/>
            <a:ext cx="6192688" cy="2123658"/>
          </a:xfrm>
          <a:prstGeom prst="rect">
            <a:avLst/>
          </a:prstGeom>
        </p:spPr>
        <p:txBody>
          <a:bodyPr wrap="square">
            <a:spAutoFit/>
          </a:bodyPr>
          <a:lstStyle/>
          <a:p>
            <a:pPr algn="just"/>
            <a:r>
              <a:rPr lang="ru-RU" sz="1200" b="1" dirty="0"/>
              <a:t>Доронина Л. А.  Документационное обеспечение управления : учебник и практикум для СПО / Л. А. Доронина, В. С. Иритикова. — Москва : Издательство Юрайт, </a:t>
            </a:r>
            <a:r>
              <a:rPr lang="ru-RU" sz="1200" b="1" dirty="0" smtClean="0"/>
              <a:t>2023. </a:t>
            </a:r>
            <a:r>
              <a:rPr lang="ru-RU" sz="1200" b="1" dirty="0"/>
              <a:t>— 233 с. — (Профессиональное образование). </a:t>
            </a:r>
            <a:endParaRPr lang="ru-RU" sz="1200" b="1" dirty="0" smtClean="0"/>
          </a:p>
          <a:p>
            <a:pPr algn="just"/>
            <a:endParaRPr lang="ru-RU" sz="1200" b="1" dirty="0"/>
          </a:p>
          <a:p>
            <a:pPr algn="just"/>
            <a:r>
              <a:rPr lang="ru-RU" sz="1200" dirty="0"/>
              <a:t>Главная цель настоящего учебника — помочь студентам овладеть знаниями в области теории и практики документационного обеспечения управления. Несомненными достоинствами данного издания являются четкость формулировок и методически выверенное изложение учебного материала. Проверить полученные теоретические знания и получить необходимые практические навыки студенты могут с помощью имеющегося в учебнике практикума, включающего контрольные вопросы и практические задания.</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374454"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29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3108543"/>
          </a:xfrm>
          <a:prstGeom prst="rect">
            <a:avLst/>
          </a:prstGeom>
        </p:spPr>
        <p:txBody>
          <a:bodyPr wrap="square">
            <a:spAutoFit/>
          </a:bodyPr>
          <a:lstStyle/>
          <a:p>
            <a:pPr algn="just"/>
            <a:r>
              <a:rPr lang="ru-RU" sz="1400" b="1" dirty="0"/>
              <a:t>Клочкова Е. Н. Экономика организации : учебник для СПО / Е. Н. Клочкова, В. И. Кузнецов, Т. Е. Платонова ; под редакцией Е. Н. Клочковой. — 2-е изд., перераб. и доп. — Москва : Издательство Юрайт, 2023. — 382 с. — (Профессиональное образование). </a:t>
            </a:r>
            <a:endParaRPr lang="ru-RU" sz="1400" b="1" dirty="0" smtClean="0"/>
          </a:p>
          <a:p>
            <a:pPr algn="just"/>
            <a:endParaRPr lang="ru-RU" sz="1400" b="1" dirty="0"/>
          </a:p>
          <a:p>
            <a:pPr algn="just"/>
            <a:r>
              <a:rPr lang="ru-RU" sz="14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a:t>
            </a:r>
            <a:r>
              <a:rPr lang="ru-RU" sz="1400" dirty="0" smtClean="0"/>
              <a:t>работы</a:t>
            </a:r>
            <a:endParaRPr lang="ru-RU"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5" y="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645024"/>
            <a:ext cx="6534472" cy="2800767"/>
          </a:xfrm>
          <a:prstGeom prst="rect">
            <a:avLst/>
          </a:prstGeom>
        </p:spPr>
        <p:txBody>
          <a:bodyPr wrap="square">
            <a:spAutoFit/>
          </a:bodyPr>
          <a:lstStyle/>
          <a:p>
            <a:pPr algn="just"/>
            <a:r>
              <a:rPr lang="ru-RU" sz="1400" b="1" dirty="0"/>
              <a:t>Коршунов В. В. Экономика организации : учебник и практикум для СПО  / В. В. Коршунов. — 5-е изд., перераб. и доп. — Москва : Юрайт, 2023. — 347 с. — (Профессиональное образование). </a:t>
            </a:r>
            <a:endParaRPr lang="ru-RU" sz="1400" b="1" dirty="0" smtClean="0"/>
          </a:p>
          <a:p>
            <a:pPr algn="just"/>
            <a:endParaRPr lang="ru-RU" sz="1400" b="1" dirty="0"/>
          </a:p>
          <a:p>
            <a:pPr algn="just"/>
            <a:r>
              <a:rPr lang="ru-RU" sz="1200" dirty="0"/>
              <a:t>В курсе изложены все стороны деятельности предприятия с момента выбора организационно-правовой формы, организации производства и управления, реализации продукции и формирования прибыли до анализа результатов деятельности и выбора направлений дальнейшего развития. После изложения теоретического материала в книге приведена практическая часть: задачи, задания для самостоятельной проработки. Таким образом проверяются и закрепляются знания учебного материала, вырабатываются навыки анализа конкретных ситуаций в деятельности субъекта хозяйствования, что позволяет принимать верные решения по выбору направлений дальнейшего развития деятельности предприятия.</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297183"/>
            <a:ext cx="2542461" cy="367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543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88640"/>
            <a:ext cx="6480720" cy="3046988"/>
          </a:xfrm>
          <a:prstGeom prst="rect">
            <a:avLst/>
          </a:prstGeom>
        </p:spPr>
        <p:txBody>
          <a:bodyPr wrap="square">
            <a:spAutoFit/>
          </a:bodyPr>
          <a:lstStyle/>
          <a:p>
            <a:pPr algn="just"/>
            <a:r>
              <a:rPr lang="ru-RU" sz="1200" b="1" dirty="0"/>
              <a:t>Документирование хозяйственных операций и ведение бухгалтерского учета имущества организации : учебное пособие / В.В. Жаринов и др.; под ред. Н.П. Любушина. — Москва : КноРус, </a:t>
            </a:r>
            <a:r>
              <a:rPr lang="ru-RU" sz="1200" b="1" dirty="0" smtClean="0"/>
              <a:t>2023. </a:t>
            </a:r>
            <a:r>
              <a:rPr lang="ru-RU" sz="1200" b="1" dirty="0"/>
              <a:t>— 345 с.  — (Cреднее профессиональное образование). </a:t>
            </a:r>
            <a:endParaRPr lang="ru-RU" sz="1200" b="1" dirty="0" smtClean="0"/>
          </a:p>
          <a:p>
            <a:pPr algn="just"/>
            <a:endParaRPr lang="ru-RU" sz="1200" b="1" dirty="0"/>
          </a:p>
          <a:p>
            <a:pPr algn="just"/>
            <a:r>
              <a:rPr lang="ru-RU" sz="1200" dirty="0"/>
              <a:t>Представлена информация о документировании хозяйственных операций, а также об основах синтетического и аналитического учета, особенностях учета и документирования денежных средств в кассе, на расчетных и специальных счетах в банке, основных средств, нематериальных активов, долгосрочных инвестиций, финансовых вложений, материально-производственных запасов, дебиторской и кредиторской задолженности.</a:t>
            </a:r>
          </a:p>
          <a:p>
            <a:pPr algn="just"/>
            <a:r>
              <a:rPr lang="ru-RU" sz="1200" dirty="0"/>
              <a:t>Раскрыты сущность документов и документооборота, двойной записи, описаны классификация документов, особенности аналитического и синтетического учета и применения Плана счетов бухгалтерского учета; особенности учета затрат по строительству объектов основных средств, вложений в научно-исследовательские, опытно-конструкторские и технологические работы.</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4372"/>
            <a:ext cx="2052819" cy="307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0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348880"/>
            <a:ext cx="5382344" cy="1569660"/>
          </a:xfrm>
          <a:prstGeom prst="rect">
            <a:avLst/>
          </a:prstGeom>
        </p:spPr>
        <p:txBody>
          <a:bodyPr wrap="square">
            <a:spAutoFit/>
          </a:bodyPr>
          <a:lstStyle/>
          <a:p>
            <a:pPr algn="ctr"/>
            <a:r>
              <a:rPr lang="ru-RU" sz="3200" b="1" dirty="0"/>
              <a:t>ОП.07 ОСНОВЫ ПРЕДПРИНИМАТЕЛЬСКОЙ ДЕЯТЕЛЬНОСТИ</a:t>
            </a:r>
          </a:p>
        </p:txBody>
      </p:sp>
    </p:spTree>
    <p:extLst>
      <p:ext uri="{BB962C8B-B14F-4D97-AF65-F5344CB8AC3E}">
        <p14:creationId xmlns:p14="http://schemas.microsoft.com/office/powerpoint/2010/main" val="2509159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260648"/>
            <a:ext cx="6264696" cy="2123658"/>
          </a:xfrm>
          <a:prstGeom prst="rect">
            <a:avLst/>
          </a:prstGeom>
        </p:spPr>
        <p:txBody>
          <a:bodyPr wrap="square">
            <a:spAutoFit/>
          </a:bodyPr>
          <a:lstStyle/>
          <a:p>
            <a:pPr algn="just"/>
            <a:r>
              <a:rPr lang="ru-RU" sz="1200" b="1" dirty="0"/>
              <a:t>Чеберко Е. Ф. Предпринимательская деятельность : учебник и практикум для СПО / Е. Ф. Чеберко. — Москва : Юрайт, </a:t>
            </a:r>
            <a:r>
              <a:rPr lang="ru-RU" sz="1200" b="1" dirty="0" smtClean="0"/>
              <a:t>2023. </a:t>
            </a:r>
            <a:r>
              <a:rPr lang="ru-RU" sz="1200" b="1" dirty="0"/>
              <a:t>— 219 с. — (Профессиональное образование). </a:t>
            </a:r>
            <a:endParaRPr lang="ru-RU" sz="1200" b="1" dirty="0" smtClean="0"/>
          </a:p>
          <a:p>
            <a:pPr algn="just"/>
            <a:endParaRPr lang="ru-RU" sz="1200" b="1" dirty="0"/>
          </a:p>
          <a:p>
            <a:pPr algn="just"/>
            <a:r>
              <a:rPr lang="ru-RU" sz="1200" dirty="0"/>
              <a:t>В учебнике использован комплексный подход к изучению феномена предпринимательской деятельности. Рассмотрены три взаимосвязанных, но относительно самостоятельных ее компонента: собственно хозяйственная деятельность, которая всегда связана с удовлетворением общественных потребностей; собственно предпринимательская деятельность как одна из общественных форм, в которых хозяйственная деятельность может осуществляться, и развитие этих двух сторон в исторической динамике.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554982"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99792" y="3717031"/>
            <a:ext cx="6192688" cy="2308324"/>
          </a:xfrm>
          <a:prstGeom prst="rect">
            <a:avLst/>
          </a:prstGeom>
        </p:spPr>
        <p:txBody>
          <a:bodyPr wrap="square">
            <a:spAutoFit/>
          </a:bodyPr>
          <a:lstStyle/>
          <a:p>
            <a:pPr algn="just"/>
            <a:r>
              <a:rPr lang="ru-RU" sz="1200" b="1" dirty="0"/>
              <a:t>Морозов Г. Б.  Предпринимательская деятельность : учебник и практикум для СПО / Г. Б. Морозов. — 4-е изд., перераб. и доп. — Москва : Издательство Юрайт, </a:t>
            </a:r>
            <a:r>
              <a:rPr lang="ru-RU" sz="1200" b="1" dirty="0" smtClean="0"/>
              <a:t>2023. </a:t>
            </a:r>
            <a:r>
              <a:rPr lang="ru-RU" sz="1200" b="1" dirty="0"/>
              <a:t>— 457 с. — (Профессиональное образование). </a:t>
            </a:r>
            <a:endParaRPr lang="ru-RU" sz="1200" b="1" dirty="0" smtClean="0"/>
          </a:p>
          <a:p>
            <a:pPr algn="just"/>
            <a:endParaRPr lang="ru-RU" sz="1200" b="1" dirty="0"/>
          </a:p>
          <a:p>
            <a:pPr algn="just"/>
            <a:r>
              <a:rPr lang="ru-RU" sz="1200" dirty="0"/>
              <a:t>Рассматриваются вопросы правового регулирования предпринимательской деятельности применительно к практическим действиям ее субъектов на рынках товаров, работ и услуг Российской Федерации с учетом основополагающего принципа: любое действие в рамках экономических отношений будет эффективным, если оно не противоречит действию императивных и запрещающих норм права, изложенных в нормативных правовых актах государства. Учтены нормативные правовые акты российского законодательства по состоянию на 1 декабря 2019 г.</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2669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777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260648"/>
            <a:ext cx="6336704" cy="2308324"/>
          </a:xfrm>
          <a:prstGeom prst="rect">
            <a:avLst/>
          </a:prstGeom>
        </p:spPr>
        <p:txBody>
          <a:bodyPr wrap="square">
            <a:spAutoFit/>
          </a:bodyPr>
          <a:lstStyle/>
          <a:p>
            <a:pPr algn="just"/>
            <a:r>
              <a:rPr lang="ru-RU" sz="1200" b="1" dirty="0"/>
              <a:t>Кузьмина Е. Е.  Предпринимательская деятельность : учебное пособие для СПО / Е. Е. Кузьмина. — 4-е изд., перераб. и доп. — Москва : Издательство Юрайт, </a:t>
            </a:r>
            <a:r>
              <a:rPr lang="ru-RU" sz="1200" b="1" dirty="0" smtClean="0"/>
              <a:t>2023. </a:t>
            </a:r>
            <a:r>
              <a:rPr lang="ru-RU" sz="1200" b="1" dirty="0"/>
              <a:t>— </a:t>
            </a:r>
            <a:r>
              <a:rPr lang="ru-RU" sz="1200" b="1" dirty="0" smtClean="0"/>
              <a:t>457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представлена история развития российского предпринимательства, раскрыт механизм создания собственного дела от идеи до регистрации фирмы, исследуются факторы и риски, оказывающие влияние на деятельность малого и среднего бизнеса. Теоретический материал удачно сочетается с тестами и ситуационными заданиями. Отличительной особенностью данного курса является направленность на изучение вопросов инновационного развития предпринимательства и его инвестиционного обеспечения.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2555776"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27784" y="3717032"/>
            <a:ext cx="6192688" cy="2492990"/>
          </a:xfrm>
          <a:prstGeom prst="rect">
            <a:avLst/>
          </a:prstGeom>
        </p:spPr>
        <p:txBody>
          <a:bodyPr wrap="square">
            <a:spAutoFit/>
          </a:bodyPr>
          <a:lstStyle/>
          <a:p>
            <a:pPr algn="just"/>
            <a:r>
              <a:rPr lang="ru-RU" sz="1200" b="1" dirty="0"/>
              <a:t>Разумовская Е. В.  Предпринимательское право : учебник для СПО / Е. В. Разумовская. — 3-е изд., перераб. и доп. — Москва : Издательство Юрайт, </a:t>
            </a:r>
            <a:r>
              <a:rPr lang="ru-RU" sz="1200" b="1" dirty="0" smtClean="0"/>
              <a:t>2023. </a:t>
            </a:r>
            <a:r>
              <a:rPr lang="ru-RU" sz="1200" b="1" dirty="0"/>
              <a:t>— 272 с. — (Профессиональное образование). </a:t>
            </a:r>
            <a:endParaRPr lang="ru-RU" sz="1200" b="1" dirty="0" smtClean="0"/>
          </a:p>
          <a:p>
            <a:pPr algn="just"/>
            <a:endParaRPr lang="ru-RU" sz="1200" b="1" dirty="0"/>
          </a:p>
          <a:p>
            <a:pPr algn="just"/>
            <a:r>
              <a:rPr lang="ru-RU" sz="1200" dirty="0"/>
              <a:t>В курсе освещены основные вопросы правового регулирования бизнеса, без знания которых разумная и эффективная предпринимательская деятельность в современном обществе невозможна. Подробно рассмотрены правовой статус субъектов предпринимательства и режим имущества в хозяйственном обороте, основы несостоятельности (банкротства), финансирования и кредитования, а также государственного регулирования. Автор акцентирует внимание читателя скорее на практических, нежели на теоретических проблемах предпринимательского права.</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984"/>
            <a:ext cx="2555776"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05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645024"/>
            <a:ext cx="6408712" cy="1569660"/>
          </a:xfrm>
          <a:prstGeom prst="rect">
            <a:avLst/>
          </a:prstGeom>
        </p:spPr>
        <p:txBody>
          <a:bodyPr wrap="square">
            <a:spAutoFit/>
          </a:bodyPr>
          <a:lstStyle/>
          <a:p>
            <a:pPr algn="just"/>
            <a:r>
              <a:rPr lang="ru-RU" sz="1200" b="1" dirty="0"/>
              <a:t>Ильин А. Б. Организация предпринимательской деятельности : учебник / А. Б. Ильин, Л. С. Леонтьева. — Москва : КноРус, </a:t>
            </a:r>
            <a:r>
              <a:rPr lang="ru-RU" sz="1200" b="1" dirty="0" smtClean="0"/>
              <a:t>2023. </a:t>
            </a:r>
            <a:r>
              <a:rPr lang="ru-RU" sz="1200" b="1" dirty="0"/>
              <a:t>— 340 с. </a:t>
            </a:r>
            <a:endParaRPr lang="ru-RU" sz="1200" b="1" dirty="0" smtClean="0"/>
          </a:p>
          <a:p>
            <a:pPr algn="just"/>
            <a:endParaRPr lang="ru-RU" sz="1200" b="1" dirty="0"/>
          </a:p>
          <a:p>
            <a:pPr algn="just"/>
            <a:r>
              <a:rPr lang="ru-RU" sz="1200" dirty="0"/>
              <a:t>В систематизированном виде отражает базис организации и управления предпринимательской деятельности, содержание и типологию предпринимательства с учетом актуализированных изменений законодательства, а также финансовые, маркетинговые и производственные составляющие предпринимательской деятельности.</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20039"/>
            <a:ext cx="2088231" cy="313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55776" y="332656"/>
            <a:ext cx="6480720" cy="2123658"/>
          </a:xfrm>
          <a:prstGeom prst="rect">
            <a:avLst/>
          </a:prstGeom>
        </p:spPr>
        <p:txBody>
          <a:bodyPr wrap="square">
            <a:spAutoFit/>
          </a:bodyPr>
          <a:lstStyle/>
          <a:p>
            <a:pPr algn="just"/>
            <a:r>
              <a:rPr lang="ru-RU" sz="1200" b="1" dirty="0"/>
              <a:t>Иванова Р. М.  История российского предпринимательства : учебное пособие / Р. М. Иванова. — 2-е изд. — Москва : Издательство Юрайт, 2022. — 303 с. </a:t>
            </a:r>
            <a:endParaRPr lang="ru-RU" sz="1200" b="1" dirty="0" smtClean="0"/>
          </a:p>
          <a:p>
            <a:pPr algn="just"/>
            <a:endParaRPr lang="ru-RU" sz="1200" b="1" dirty="0"/>
          </a:p>
          <a:p>
            <a:pPr algn="just"/>
            <a:r>
              <a:rPr lang="ru-RU" sz="1200" dirty="0"/>
              <a:t>Цель учебного пособия состоит в том, чтобы оказать помощь студентам в организации самостоятельной работы по изучению курса «История российского предпринимательства». В пособии сформулированы структура, основные подходы, направление и логика изучения спецкурса. Кроме основного материала курса предлагаются приложения, содержащие методические материалы, документы, публицистику, воспоминания по истории российского предпринимательства. Освоение этого материала создает научную основу для самостоятельного изучения программы спецкурса.</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1400"/>
            <a:ext cx="252028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159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7784" y="332657"/>
            <a:ext cx="6264696" cy="2123658"/>
          </a:xfrm>
          <a:prstGeom prst="rect">
            <a:avLst/>
          </a:prstGeom>
        </p:spPr>
        <p:txBody>
          <a:bodyPr wrap="square">
            <a:spAutoFit/>
          </a:bodyPr>
          <a:lstStyle/>
          <a:p>
            <a:pPr algn="just"/>
            <a:r>
              <a:rPr lang="ru-RU" sz="1200" b="1" dirty="0"/>
              <a:t>Лапуста М. Г. Предпринимательство : учебник / М. Г. Лапуста. — Изд. испр. — Москва : ИНФРА-М, </a:t>
            </a:r>
            <a:r>
              <a:rPr lang="ru-RU" sz="1200" b="1" dirty="0" smtClean="0"/>
              <a:t>2023. </a:t>
            </a:r>
            <a:r>
              <a:rPr lang="ru-RU" sz="1200" b="1" dirty="0"/>
              <a:t>— 384 с. </a:t>
            </a:r>
            <a:endParaRPr lang="ru-RU" sz="1200" b="1" dirty="0" smtClean="0"/>
          </a:p>
          <a:p>
            <a:pPr algn="just"/>
            <a:endParaRPr lang="ru-RU" sz="1200" b="1" dirty="0"/>
          </a:p>
          <a:p>
            <a:pPr algn="just"/>
            <a:r>
              <a:rPr lang="ru-RU" sz="1200" dirty="0"/>
              <a:t>В учебнике характеризуются сущность предпринимательства, его виды, типы, свойства и функции, субъекты предпринимательской деятельности, организационно-правовые формы, предпринимательская среда. Излагается механизм создания собственного дела, бизнес-планирования, рассказывается о видах предпринимательского риска, предпринимательской тайне и культуре предпринимательства, системе налогообложения и ответственности предпринимателей, прекращении их деятельности и рассмотрении экономических споров.</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9349"/>
            <a:ext cx="2085599" cy="330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436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908720"/>
            <a:ext cx="6480720" cy="4031873"/>
          </a:xfrm>
          <a:prstGeom prst="rect">
            <a:avLst/>
          </a:prstGeom>
        </p:spPr>
        <p:txBody>
          <a:bodyPr wrap="square">
            <a:spAutoFit/>
          </a:bodyPr>
          <a:lstStyle/>
          <a:p>
            <a:pPr algn="ctr"/>
            <a:r>
              <a:rPr lang="ru-RU" sz="3200" b="1" dirty="0"/>
              <a:t>ОП.08 ИНФОРМАЦИОННЫЕ ТЕХНОЛОГИИ В ПРОФЕССИОНАЛЬНОЙ ДЕЯТЕЛЬНОСТИ/ АДАПТИВНЫЕ ИНФОРМАЦИОННЫЕ ТЕХНОЛОГИИ В ПРОФЕССИОНАЛЬНОЙ ДЕЯТЕЛЬНОСТИ</a:t>
            </a:r>
          </a:p>
        </p:txBody>
      </p:sp>
    </p:spTree>
    <p:extLst>
      <p:ext uri="{BB962C8B-B14F-4D97-AF65-F5344CB8AC3E}">
        <p14:creationId xmlns:p14="http://schemas.microsoft.com/office/powerpoint/2010/main" val="2119187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408712" cy="2492990"/>
          </a:xfrm>
          <a:prstGeom prst="rect">
            <a:avLst/>
          </a:prstGeom>
        </p:spPr>
        <p:txBody>
          <a:bodyPr wrap="square">
            <a:spAutoFit/>
          </a:bodyPr>
          <a:lstStyle/>
          <a:p>
            <a:pPr algn="just"/>
            <a:r>
              <a:rPr lang="ru-RU" sz="1200" b="1" dirty="0"/>
              <a:t>Филимонова Е. В. Информационные технологии в профессиональной деятельности : учебник / Филимонова Е.В. — Москва : Юстиция, </a:t>
            </a:r>
            <a:r>
              <a:rPr lang="ru-RU" sz="1200" b="1" dirty="0" smtClean="0"/>
              <a:t>2023.— 213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6086"/>
            <a:ext cx="1984099" cy="304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55776" y="3717033"/>
            <a:ext cx="6336704" cy="2862322"/>
          </a:xfrm>
          <a:prstGeom prst="rect">
            <a:avLst/>
          </a:prstGeom>
        </p:spPr>
        <p:txBody>
          <a:bodyPr wrap="square">
            <a:spAutoFit/>
          </a:bodyPr>
          <a:lstStyle/>
          <a:p>
            <a:pPr algn="just"/>
            <a:r>
              <a:rPr lang="ru-RU" sz="1200" b="1" dirty="0"/>
              <a:t>Мельников В. П. Информационная безопасность : учебник / В. П. Мельников, под ред. А. И. Куприянова. — Москва : КноРус, 2022. — 267 с. — (Среднее профессиональное образование). </a:t>
            </a:r>
            <a:endParaRPr lang="ru-RU" sz="1200" b="1" dirty="0" smtClean="0"/>
          </a:p>
          <a:p>
            <a:pPr algn="just"/>
            <a:endParaRPr lang="ru-RU" sz="1200" b="1" dirty="0"/>
          </a:p>
          <a:p>
            <a:pPr algn="just"/>
            <a:r>
              <a:rPr lang="ru-RU" sz="1200" dirty="0"/>
              <a:t>Представлены основные положения, понятия и определения обеспечения информационной безопасности (ИБ) деятельности общества, его различных структурных образований. Особое внимание уделено проблемам методологического обеспечения ИБ предприятий и систем (ОС, СУБД, вычислительных сетей), функционирующих в организациях и фирмах. Описаны криптографические методы и программно-аппаратные средства обеспечения ИБ, их защита от излучения, вирусного заражения, разрушающих программных действий и изменений, методы и средства программно-аппаратной защиты информации на примерах решения практических задач и технической разведки с примерами лабораторного моделирования процессов шифрования и криптозащиты.</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3717032"/>
            <a:ext cx="1984099" cy="289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037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4154" y="486524"/>
            <a:ext cx="6264696" cy="2677656"/>
          </a:xfrm>
          <a:prstGeom prst="rect">
            <a:avLst/>
          </a:prstGeom>
        </p:spPr>
        <p:txBody>
          <a:bodyPr wrap="square">
            <a:spAutoFit/>
          </a:bodyPr>
          <a:lstStyle/>
          <a:p>
            <a:pPr algn="just"/>
            <a:r>
              <a:rPr lang="ru-RU" sz="1200" b="1" dirty="0"/>
              <a:t>Нетёсова О. Ю.  Информационные технологии в экономике : учебное пособие для СПО / О. Ю. Нетёсова. — 3-е изд., испр. и доп. — Москва : Издательство Юрайт, </a:t>
            </a:r>
            <a:r>
              <a:rPr lang="ru-RU" sz="1200" b="1" dirty="0" smtClean="0"/>
              <a:t>2023. </a:t>
            </a:r>
            <a:r>
              <a:rPr lang="ru-RU" sz="1200" b="1" dirty="0"/>
              <a:t>— 178 с. — (Профессиональное образование). </a:t>
            </a:r>
            <a:endParaRPr lang="ru-RU" sz="1200" b="1" dirty="0" smtClean="0"/>
          </a:p>
          <a:p>
            <a:pPr algn="just"/>
            <a:endParaRPr lang="ru-RU" sz="1200" b="1" dirty="0"/>
          </a:p>
          <a:p>
            <a:pPr algn="just"/>
            <a:r>
              <a:rPr lang="ru-RU" sz="1200" dirty="0"/>
              <a:t>Курс раскрывает основные элементы информационных систем и технологий и теоретические аспекты их функционирования, их информационное, техническое, программное, организационное обеспечение, а также вопросы экономики информационных систем и технологий. Дается понятие информационной безопасности, описаны виды угроз, методы и средства защиты. Раскрыты структура, функциональность, возможность применения в информационных системах предприятий современных прикладных информационных технологий, таких как справочно-правовые, управленческие, финансового менеджмента, автоматизированного документооборота, бухгалтерские, банковские.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 y="64594"/>
            <a:ext cx="2444049"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40984" y="3578570"/>
            <a:ext cx="6408712" cy="2492990"/>
          </a:xfrm>
          <a:prstGeom prst="rect">
            <a:avLst/>
          </a:prstGeom>
        </p:spPr>
        <p:txBody>
          <a:bodyPr wrap="square">
            <a:spAutoFit/>
          </a:bodyPr>
          <a:lstStyle/>
          <a:p>
            <a:pPr algn="just"/>
            <a:r>
              <a:rPr lang="ru-RU" sz="1200" b="1" dirty="0"/>
              <a:t>Информационные технологии в экономике и управлении в 2 ч. Часть 2 : учебник для СПО / В. В. Трофимов [и др.] ; под редакцией В. В. Трофимова. — 3-е изд., перераб. и доп. — Москва : Издательство Юрайт, </a:t>
            </a:r>
            <a:r>
              <a:rPr lang="ru-RU" sz="1200" b="1" dirty="0" smtClean="0"/>
              <a:t>2023. </a:t>
            </a:r>
            <a:r>
              <a:rPr lang="ru-RU" sz="1200" b="1" dirty="0"/>
              <a:t>— 245 с. — (Профессиональное образование</a:t>
            </a:r>
            <a:r>
              <a:rPr lang="ru-RU" sz="1200" b="1" dirty="0" smtClean="0"/>
              <a:t>)</a:t>
            </a:r>
          </a:p>
          <a:p>
            <a:pPr algn="just"/>
            <a:endParaRPr lang="ru-RU" sz="1200" b="1" dirty="0"/>
          </a:p>
          <a:p>
            <a:pPr algn="just"/>
            <a:r>
              <a:rPr lang="ru-RU" sz="1200" dirty="0"/>
              <a:t>Учебник состоит из двух частей и включает следующие обязательные разделы программ: все аспекты базовых и сетевых технологий, </a:t>
            </a:r>
            <a:r>
              <a:rPr lang="ru-RU" sz="1200" dirty="0" smtClean="0"/>
              <a:t>разно уровневые </a:t>
            </a:r>
            <a:r>
              <a:rPr lang="ru-RU" sz="1200" dirty="0"/>
              <a:t>информационные системы, специфика применения современных информационных технологий, в том числе в банковской сфере, где основная роль отводится современным методам обеспечения информационной безопасности, а также принципы, примеры и особенности применения информационных технологий в маркетинге, менеджменте, бухгалтерском учете и т. д.</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2"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2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188640"/>
            <a:ext cx="6264696" cy="1569660"/>
          </a:xfrm>
          <a:prstGeom prst="rect">
            <a:avLst/>
          </a:prstGeom>
        </p:spPr>
        <p:txBody>
          <a:bodyPr wrap="square">
            <a:spAutoFit/>
          </a:bodyPr>
          <a:lstStyle/>
          <a:p>
            <a:pPr algn="just"/>
            <a:r>
              <a:rPr lang="ru-RU" sz="1200" b="1" dirty="0"/>
              <a:t>Плотникова Н. Г. Информатика и информационно-коммуникационные технологии (ИКТ) : учебное пособие / Н. Г. Плотникова. — Москва : РИОР : ИНФРА-М, 2021. — 124 с. — (Среднее профессиональное образование). </a:t>
            </a:r>
            <a:endParaRPr lang="ru-RU" sz="1200" b="1" dirty="0" smtClean="0"/>
          </a:p>
          <a:p>
            <a:pPr algn="just"/>
            <a:endParaRPr lang="ru-RU" sz="1200" b="1" dirty="0"/>
          </a:p>
          <a:p>
            <a:pPr algn="just"/>
            <a:r>
              <a:rPr lang="ru-RU" sz="1200" dirty="0"/>
              <a:t>Учебное пособие содержит теоретический материал, методические указания и инструкции к практическим занятиям, вопросы по подготовке к экзамену, что позволит использовать его для самостоятельной работы студентов.</a:t>
            </a:r>
          </a:p>
        </p:txBody>
      </p:sp>
      <p:sp>
        <p:nvSpPr>
          <p:cNvPr id="3" name="Прямоугольник 2"/>
          <p:cNvSpPr/>
          <p:nvPr/>
        </p:nvSpPr>
        <p:spPr>
          <a:xfrm>
            <a:off x="2699792" y="4005065"/>
            <a:ext cx="6192688" cy="2123658"/>
          </a:xfrm>
          <a:prstGeom prst="rect">
            <a:avLst/>
          </a:prstGeom>
        </p:spPr>
        <p:txBody>
          <a:bodyPr wrap="square">
            <a:spAutoFit/>
          </a:bodyPr>
          <a:lstStyle/>
          <a:p>
            <a:pPr algn="just"/>
            <a:r>
              <a:rPr lang="ru-RU" sz="1200" b="1" dirty="0" smtClean="0"/>
              <a:t>Гагарина Л.Г. Введение </a:t>
            </a:r>
            <a:r>
              <a:rPr lang="ru-RU" sz="1200" b="1" dirty="0"/>
              <a:t>в инфокоммуникационные технологии : учебное пособие / Л. Г. Гагарина, Г. А. Кузнецов, Е. М. Портнов, А. А. Доронина; под ред. Л. Г. Гагариной. — Москва : ИД ФОРУМ, НИЦ ИНФРА-М, </a:t>
            </a:r>
            <a:r>
              <a:rPr lang="ru-RU" sz="1200" b="1" dirty="0" smtClean="0"/>
              <a:t>2023. </a:t>
            </a:r>
            <a:r>
              <a:rPr lang="ru-RU" sz="1200" b="1" dirty="0"/>
              <a:t>— </a:t>
            </a:r>
            <a:r>
              <a:rPr lang="ru-RU" sz="1200" b="1" dirty="0" smtClean="0"/>
              <a:t>339 </a:t>
            </a:r>
            <a:r>
              <a:rPr lang="ru-RU" sz="1200" b="1" dirty="0"/>
              <a:t>с. </a:t>
            </a:r>
            <a:endParaRPr lang="ru-RU" sz="1200" b="1" dirty="0" smtClean="0"/>
          </a:p>
          <a:p>
            <a:pPr algn="just"/>
            <a:endParaRPr lang="ru-RU" sz="1200" b="1" dirty="0"/>
          </a:p>
          <a:p>
            <a:pPr algn="just"/>
            <a:r>
              <a:rPr lang="ru-RU" sz="1200" dirty="0"/>
              <a:t>В учебном пособии рассмотрены основные вехи истории развития информационных технологий, вычислительной и компьютерной техники за рубежом и в России. Особое внимание уделено методологии научных исследований в области инфокоммуникаций. Представлены актуальные разделы разработки телекоммуникационных технологий в части мультимедийных сетей и сетевых операционных систем. С целью развития практических навыков приведен лабораторный практикум.</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88640"/>
            <a:ext cx="226023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45" y="3446747"/>
            <a:ext cx="2286120" cy="327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24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552728" cy="2123658"/>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200с</a:t>
            </a:r>
            <a:r>
              <a:rPr lang="ru-RU" sz="1200" b="1" dirty="0"/>
              <a:t>. — (Среднее профессиональное образование</a:t>
            </a:r>
            <a:r>
              <a:rPr lang="ru-RU" sz="1200" b="1" dirty="0" smtClean="0"/>
              <a:t>).</a:t>
            </a:r>
          </a:p>
          <a:p>
            <a:pPr algn="just"/>
            <a:endParaRPr lang="ru-RU" sz="1200" b="1" dirty="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6085"/>
            <a:ext cx="2232248" cy="315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861047"/>
            <a:ext cx="6552728" cy="1938992"/>
          </a:xfrm>
          <a:prstGeom prst="rect">
            <a:avLst/>
          </a:prstGeom>
        </p:spPr>
        <p:txBody>
          <a:bodyPr wrap="square">
            <a:spAutoFit/>
          </a:bodyPr>
          <a:lstStyle/>
          <a:p>
            <a:pPr algn="just"/>
            <a:r>
              <a:rPr lang="ru-RU" sz="1200" b="1" dirty="0"/>
              <a:t>Фридман А.М. Экономика организации : учебник для специальностей «Экономика и бухгалтерский учет» и «Финансы» / А.М. Фридман. — Москва : РИОР : ИНФРА-М, </a:t>
            </a:r>
            <a:r>
              <a:rPr lang="ru-RU" sz="1200" b="1" dirty="0" smtClean="0"/>
              <a:t>2023. </a:t>
            </a:r>
            <a:r>
              <a:rPr lang="ru-RU" sz="1200" b="1" dirty="0"/>
              <a:t>— 239 с. — (Среднее профессиональное образование</a:t>
            </a:r>
            <a:r>
              <a:rPr lang="ru-RU" sz="1200" b="1" dirty="0" smtClean="0"/>
              <a:t>).</a:t>
            </a:r>
          </a:p>
          <a:p>
            <a:pPr algn="just"/>
            <a:endParaRPr lang="ru-RU" sz="1200" b="1" dirty="0"/>
          </a:p>
          <a:p>
            <a:pPr algn="just"/>
            <a:r>
              <a:rPr lang="ru-RU" sz="1200" dirty="0"/>
              <a:t>В учебнике в соответствии с ФГОС СПО раскрываются основные методы функционирования и планирования экономики организаций разных отраслей и сфер деятельности. Особое внимание уделено практическому использованию учета и иных видов экономической информации для изыскания резервов экономии затрат, повышению эффективности хозяйственно-финансовой деятельности предприятий.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2322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259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764704"/>
            <a:ext cx="6480720" cy="4154984"/>
          </a:xfrm>
          <a:prstGeom prst="rect">
            <a:avLst/>
          </a:prstGeom>
        </p:spPr>
        <p:txBody>
          <a:bodyPr wrap="square">
            <a:spAutoFit/>
          </a:bodyPr>
          <a:lstStyle/>
          <a:p>
            <a:pPr algn="just"/>
            <a:r>
              <a:rPr lang="ru-RU" sz="1200" b="1" dirty="0"/>
              <a:t>Гвоздева В. А. Информатика, автоматизированные информационные технологии и системы : учебник / В. А. Гвоздева. — Москва : ИД ФОРУМ: НИЦ ИНФРА-М, 2022. — 542 с. — (Среднее профессиональное образование). </a:t>
            </a:r>
            <a:endParaRPr lang="ru-RU" sz="1200" b="1" dirty="0" smtClean="0"/>
          </a:p>
          <a:p>
            <a:pPr algn="just"/>
            <a:endParaRPr lang="ru-RU" sz="1200" b="1" dirty="0"/>
          </a:p>
          <a:p>
            <a:pPr algn="just"/>
            <a:r>
              <a:rPr lang="ru-RU" sz="1200" dirty="0"/>
              <a:t>В первой части книги, «Информатика», даны история развития вычислительной техники и становления информатики, вопросы представления, измерения и хранения информации, системы счисления, логические основы, архитектура и устройства ЭВМ, основные понятия операционных систем и их файловая структура, системное и прикладное программное обеспечение. Особое внимание уделено основам знаний по алгоритмизации, технологии программирования, языкам программирования, а также системе объектно-ориентированного программирования MS Visual Basic. Во второй части книги, «Информационные технологии», излагаются вопросы компьютерной обработки текстовой, числовой, графической информации, основы баз данных и знаний, систем управления базами данных (СУБД), даются представление о локальных и глобальных компьютерных сетях и знания о средствах создания веб-документов. Третья часть книги, «Автоматизированные информационные системы», посвящена вопросам разработки и функционирования АИС. Рассматриваются вопросы необходимости автоматизации информационных потоков, состав и структура АИС, методы и стадии их разработки, обеспечивающая и функциональные части, типы АИС, тенденции развития информационных систем.</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230425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276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1916833"/>
            <a:ext cx="4806280" cy="1077218"/>
          </a:xfrm>
          <a:prstGeom prst="rect">
            <a:avLst/>
          </a:prstGeom>
        </p:spPr>
        <p:txBody>
          <a:bodyPr wrap="square">
            <a:spAutoFit/>
          </a:bodyPr>
          <a:lstStyle/>
          <a:p>
            <a:pPr algn="ctr"/>
            <a:r>
              <a:rPr lang="ru-RU" sz="3200" b="1" dirty="0"/>
              <a:t>ОП.09 БЕЗОПАСНОСТЬ ЖИЗНЕДЕЯТЕЛЬНОСТИ</a:t>
            </a:r>
          </a:p>
        </p:txBody>
      </p:sp>
    </p:spTree>
    <p:extLst>
      <p:ext uri="{BB962C8B-B14F-4D97-AF65-F5344CB8AC3E}">
        <p14:creationId xmlns:p14="http://schemas.microsoft.com/office/powerpoint/2010/main" val="3063738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2862322"/>
          </a:xfrm>
          <a:prstGeom prst="rect">
            <a:avLst/>
          </a:prstGeom>
        </p:spPr>
        <p:txBody>
          <a:bodyPr wrap="square">
            <a:spAutoFit/>
          </a:bodyPr>
          <a:lstStyle/>
          <a:p>
            <a:endParaRPr lang="ru-RU" sz="1200" dirty="0"/>
          </a:p>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2023. </a:t>
            </a:r>
            <a:r>
              <a:rPr lang="ru-RU" sz="1200" b="1" dirty="0"/>
              <a:t>— </a:t>
            </a:r>
            <a:r>
              <a:rPr lang="ru-RU" sz="1200" b="1" dirty="0" smtClean="0"/>
              <a:t>247 </a:t>
            </a:r>
            <a:r>
              <a:rPr lang="ru-RU" sz="1200" b="1" dirty="0"/>
              <a:t>с. — (Среднее профессиональное образование). </a:t>
            </a:r>
            <a:endParaRPr lang="ru-RU" sz="1200" b="1" dirty="0" smtClean="0"/>
          </a:p>
          <a:p>
            <a:endParaRPr lang="ru-RU" sz="1200" dirty="0" smtClean="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2" y="108055"/>
            <a:ext cx="2069947" cy="310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541160"/>
            <a:ext cx="6552728" cy="3046988"/>
          </a:xfrm>
          <a:prstGeom prst="rect">
            <a:avLst/>
          </a:prstGeom>
        </p:spPr>
        <p:txBody>
          <a:bodyPr wrap="square">
            <a:spAutoFit/>
          </a:bodyPr>
          <a:lstStyle/>
          <a:p>
            <a:pPr algn="just"/>
            <a:r>
              <a:rPr lang="ru-RU" sz="1200" b="1" dirty="0"/>
              <a:t>Сапронов Ю.Г. Безопасность жизнедеятельности : учебник / Ю.Г. Сапронов. — 3-е изд., стер. — Москва : ИЦ Академия, 2019. — 336 с.  — (Профессиональное образование). </a:t>
            </a:r>
            <a:endParaRPr lang="ru-RU" sz="1200" b="1" dirty="0" smtClean="0"/>
          </a:p>
          <a:p>
            <a:pPr algn="just"/>
            <a:endParaRPr lang="ru-RU" sz="1200" b="1" dirty="0" smtClean="0"/>
          </a:p>
          <a:p>
            <a:pPr algn="just"/>
            <a:r>
              <a:rPr lang="ru-RU" sz="1200" dirty="0"/>
              <a:t>Учебник создан в соответствии с Федеральными государственными образовательными стандартами </a:t>
            </a:r>
            <a:r>
              <a:rPr lang="ru-RU" sz="1200" dirty="0" smtClean="0"/>
              <a:t>ОП </a:t>
            </a:r>
            <a:r>
              <a:rPr lang="ru-RU" sz="1200" dirty="0"/>
              <a:t>«Безопасность жизнедеятельности». Изложены сведения о чрезвычайных ситуациях. Описаны мероприятия по защите населения и персонала предприятий от поражающих факторов, рассмотрены нормативно-правовая база, организация системы гражданской защиты, а также вопросы обеспечения устойчивости объектов экономики в условиях чрезвычайных ситуаций. Дано </a:t>
            </a:r>
            <a:r>
              <a:rPr lang="ru-RU" sz="1200" dirty="0" smtClean="0"/>
              <a:t>представление о </a:t>
            </a:r>
            <a:r>
              <a:rPr lang="ru-RU" sz="1200" dirty="0"/>
              <a:t>необходимом минимуме медицинских знаний для оказания первой доврачебной медицинской помощи пострадавшим в чрезвычайных ситуациях в результате возникновения несчастного случая на производстве или в других условиях. Уделено внимание порядку и правилам оказания первой </a:t>
            </a:r>
            <a:r>
              <a:rPr lang="ru-RU" sz="1200" dirty="0" smtClean="0"/>
              <a:t>помощи </a:t>
            </a:r>
            <a:r>
              <a:rPr lang="ru-RU" sz="1200" dirty="0"/>
              <a:t>пострадавшим. Приведены основные сведения об обороне государства</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459109"/>
            <a:ext cx="2084015" cy="325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122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04664"/>
            <a:ext cx="6336704" cy="1938992"/>
          </a:xfrm>
          <a:prstGeom prst="rect">
            <a:avLst/>
          </a:prstGeom>
        </p:spPr>
        <p:txBody>
          <a:bodyPr wrap="square">
            <a:spAutoFit/>
          </a:bodyPr>
          <a:lstStyle/>
          <a:p>
            <a:pPr algn="just"/>
            <a:r>
              <a:rPr lang="ru-RU" sz="1200" b="1" dirty="0"/>
              <a:t>Микрюков В. Ю. Безопасность жизнедеятельности : учебник / В.Ю. Микрюков. — Москва : Кнорус, </a:t>
            </a:r>
            <a:r>
              <a:rPr lang="ru-RU" sz="1200" b="1" dirty="0" smtClean="0"/>
              <a:t>2023. </a:t>
            </a:r>
            <a:r>
              <a:rPr lang="ru-RU" sz="1200" b="1" dirty="0"/>
              <a:t>— </a:t>
            </a:r>
            <a:r>
              <a:rPr lang="ru-RU" sz="1200" b="1" dirty="0" smtClean="0"/>
              <a:t>282 </a:t>
            </a:r>
            <a:r>
              <a:rPr lang="ru-RU" sz="1200" b="1" dirty="0"/>
              <a:t>с. — (Среднее профессиональное образование). </a:t>
            </a:r>
            <a:endParaRPr lang="ru-RU" sz="1200" b="1" dirty="0" smtClean="0"/>
          </a:p>
          <a:p>
            <a:endParaRPr lang="ru-RU" sz="1200" dirty="0" smtClean="0"/>
          </a:p>
          <a:p>
            <a:pPr algn="just"/>
            <a:r>
              <a:rPr lang="ru-RU" sz="1200" dirty="0"/>
              <a:t>Содержит сведения о единой системе предупреждения и ликвидации чрезвычайных ситуаций Российской Федерации, оружии массового поражения и защите от него, защите при стихийных бедствиях, авариях (катастрофах) на транспорте и производственных объектах, обеспечении безопасности при неблагоприятной экологической и социальной обстановке.</a:t>
            </a:r>
          </a:p>
          <a:p>
            <a:pPr algn="just"/>
            <a:r>
              <a:rPr lang="ru-RU" sz="1200" dirty="0"/>
              <a:t>Соответствует ФГОС ВО последнего поколения.</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231467" cy="313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27784" y="3501007"/>
            <a:ext cx="6264696" cy="3046988"/>
          </a:xfrm>
          <a:prstGeom prst="rect">
            <a:avLst/>
          </a:prstGeom>
        </p:spPr>
        <p:txBody>
          <a:bodyPr wrap="square">
            <a:spAutoFit/>
          </a:bodyPr>
          <a:lstStyle/>
          <a:p>
            <a:pPr algn="just"/>
            <a:r>
              <a:rPr lang="ru-RU" sz="1200" b="1" dirty="0"/>
              <a:t>Обеспечение безопасности при чрезвычайных ситуациях : учебник / В.А. Бондаренко, С.И. Евтушенко, В.А. Лепихова [и др.]. — 2-е изд. — Москва : РИОР : Инфра-М, </a:t>
            </a:r>
            <a:r>
              <a:rPr lang="ru-RU" sz="1200" b="1" dirty="0" smtClean="0"/>
              <a:t>2022. </a:t>
            </a:r>
            <a:r>
              <a:rPr lang="ru-RU" sz="1200" b="1" dirty="0"/>
              <a:t>— 224 с. — (Среднее профессиональное образование). </a:t>
            </a:r>
            <a:endParaRPr lang="ru-RU" sz="1200" b="1" dirty="0" smtClean="0"/>
          </a:p>
          <a:p>
            <a:pPr algn="just"/>
            <a:endParaRPr lang="ru-RU" sz="1200" b="1" dirty="0"/>
          </a:p>
          <a:p>
            <a:pPr algn="just"/>
            <a:r>
              <a:rPr lang="ru-RU" sz="1200" dirty="0"/>
              <a:t>Учебник составлен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Рассмотрены 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88363"/>
            <a:ext cx="2231467" cy="330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181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480720" cy="2308324"/>
          </a:xfrm>
          <a:prstGeom prst="rect">
            <a:avLst/>
          </a:prstGeom>
        </p:spPr>
        <p:txBody>
          <a:bodyPr wrap="square">
            <a:spAutoFit/>
          </a:bodyPr>
          <a:lstStyle/>
          <a:p>
            <a:pPr algn="just"/>
            <a:r>
              <a:rPr lang="ru-RU" sz="1200" b="1" dirty="0"/>
              <a:t>Безопасность жизнедеятельности : учебник и практикум для СПО / С. В. Абрамова [и др.] ; под общей редакцией В. П. Соломина. — Москва : Издательство Юрайт, </a:t>
            </a:r>
            <a:r>
              <a:rPr lang="ru-RU" sz="1200" b="1" dirty="0" smtClean="0"/>
              <a:t>2023. </a:t>
            </a:r>
            <a:r>
              <a:rPr lang="ru-RU" sz="1200" b="1" dirty="0"/>
              <a:t>— 399 с. — (Профессиональное образование). </a:t>
            </a:r>
            <a:endParaRPr lang="ru-RU" sz="1200" b="1" dirty="0" smtClean="0"/>
          </a:p>
          <a:p>
            <a:pPr algn="just"/>
            <a:endParaRPr lang="ru-RU" sz="1200" b="1"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20280" cy="3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7" y="3477218"/>
            <a:ext cx="6480719" cy="3416320"/>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Н.В. Косолапова, Н.А. Прокопенко. — Москва : Кнорус, </a:t>
            </a:r>
            <a:r>
              <a:rPr lang="ru-RU" sz="1200" b="1" dirty="0" smtClean="0"/>
              <a:t>2023. </a:t>
            </a:r>
            <a:r>
              <a:rPr lang="ru-RU" sz="1200" b="1" dirty="0"/>
              <a:t>— 155 с. — (Среднее профессиональное образование). </a:t>
            </a:r>
            <a:endParaRPr lang="ru-RU" sz="1200" b="1" dirty="0" smtClean="0"/>
          </a:p>
          <a:p>
            <a:pPr algn="just"/>
            <a:endParaRPr lang="ru-RU" sz="1200" b="1" dirty="0" smtClean="0"/>
          </a:p>
          <a:p>
            <a:pPr algn="just"/>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477218"/>
            <a:ext cx="205965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74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0016" y="260648"/>
            <a:ext cx="6534472" cy="1569660"/>
          </a:xfrm>
          <a:prstGeom prst="rect">
            <a:avLst/>
          </a:prstGeom>
        </p:spPr>
        <p:txBody>
          <a:bodyPr wrap="square">
            <a:spAutoFit/>
          </a:bodyPr>
          <a:lstStyle/>
          <a:p>
            <a:pPr algn="just"/>
            <a:r>
              <a:rPr lang="ru-RU" sz="1200" b="1" dirty="0"/>
              <a:t>Бондаренко В.А. Безопасность жизнедеятельности. Практикум : учебное пособие / Бондаренко В.А., Евтушенко С.И., Лепихова В.А. – Москва : ИЦ РИОР, НИЦ ИНФРА-М, </a:t>
            </a:r>
            <a:r>
              <a:rPr lang="ru-RU" sz="1200" b="1" dirty="0" smtClean="0"/>
              <a:t>2023. </a:t>
            </a:r>
            <a:r>
              <a:rPr lang="ru-RU" sz="1200" b="1" dirty="0"/>
              <a:t>— 150 с. — (Среднее профессиональное образование). </a:t>
            </a:r>
            <a:endParaRPr lang="ru-RU" sz="1200" b="1" dirty="0" smtClean="0"/>
          </a:p>
          <a:p>
            <a:pPr algn="just"/>
            <a:endParaRPr lang="ru-RU" sz="1200" b="1" dirty="0"/>
          </a:p>
          <a:p>
            <a:pPr algn="just"/>
            <a:r>
              <a:rPr lang="ru-RU" sz="1200" dirty="0" smtClean="0"/>
              <a:t>В </a:t>
            </a:r>
            <a:r>
              <a:rPr lang="ru-RU" sz="1200" dirty="0"/>
              <a:t>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a:t>
            </a:r>
            <a:r>
              <a:rPr lang="ru-RU" sz="1200" dirty="0" smtClean="0"/>
              <a:t>. </a:t>
            </a:r>
            <a:r>
              <a:rPr lang="ru-RU" sz="1200" dirty="0"/>
              <a:t>В целях обеспечения методического единства с теоретической частью курса даны тестовые вопросы по самоконтролю.</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197700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573015"/>
            <a:ext cx="6408712" cy="2677656"/>
          </a:xfrm>
          <a:prstGeom prst="rect">
            <a:avLst/>
          </a:prstGeom>
        </p:spPr>
        <p:txBody>
          <a:bodyPr wrap="square">
            <a:spAutoFit/>
          </a:bodyPr>
          <a:lstStyle/>
          <a:p>
            <a:pPr algn="just"/>
            <a:r>
              <a:rPr lang="ru-RU" sz="1200" b="1" dirty="0"/>
              <a:t>Резчиков Е. А.  Безопасность жизнедеятельности : учебник для СПО / Е. А. Резчиков, А. В. Рязанцева. — 2-е изд., перераб. и доп. — Москва : Издательство Юрайт, </a:t>
            </a:r>
            <a:r>
              <a:rPr lang="ru-RU" sz="1200" b="1" dirty="0" smtClean="0"/>
              <a:t>2023. </a:t>
            </a:r>
            <a:r>
              <a:rPr lang="ru-RU" sz="1200" b="1" dirty="0"/>
              <a:t>— 639 с. — (Профессиональное образование). </a:t>
            </a:r>
            <a:endParaRPr lang="ru-RU" sz="1200" b="1" dirty="0" smtClean="0"/>
          </a:p>
          <a:p>
            <a:pPr algn="just"/>
            <a:endParaRPr lang="ru-RU" sz="1200" b="1" dirty="0"/>
          </a:p>
          <a:p>
            <a:pPr algn="just"/>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3" y="3249799"/>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84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052736"/>
            <a:ext cx="6408712" cy="3416320"/>
          </a:xfrm>
          <a:prstGeom prst="rect">
            <a:avLst/>
          </a:prstGeom>
        </p:spPr>
        <p:txBody>
          <a:bodyPr wrap="square">
            <a:spAutoFit/>
          </a:bodyPr>
          <a:lstStyle/>
          <a:p>
            <a:pPr algn="ctr"/>
            <a:r>
              <a:rPr lang="ru-RU" sz="3600" b="1" dirty="0" smtClean="0"/>
              <a:t>ПМ. 01 </a:t>
            </a:r>
            <a:endParaRPr lang="ru-RU" sz="3600" b="1" dirty="0"/>
          </a:p>
          <a:p>
            <a:pPr algn="ctr"/>
            <a:r>
              <a:rPr lang="ru-RU" sz="3600" b="1" dirty="0"/>
              <a:t>ДОКУМЕНТИРОВАНИЕ ХОЗЯЙСТВЕННЫХ ОПЕРАЦИЙ И ВЕДЕНИЕ БУХГАЛТЕРСКОГО УЧЕТА АКТИВОВ ОРГАНИЗАЦИИ</a:t>
            </a:r>
          </a:p>
        </p:txBody>
      </p:sp>
    </p:spTree>
    <p:extLst>
      <p:ext uri="{BB962C8B-B14F-4D97-AF65-F5344CB8AC3E}">
        <p14:creationId xmlns:p14="http://schemas.microsoft.com/office/powerpoint/2010/main" val="450486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19" y="84187"/>
            <a:ext cx="2072217" cy="312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260648"/>
            <a:ext cx="6480719" cy="1754326"/>
          </a:xfrm>
          <a:prstGeom prst="rect">
            <a:avLst/>
          </a:prstGeom>
        </p:spPr>
        <p:txBody>
          <a:bodyPr wrap="square">
            <a:spAutoFit/>
          </a:bodyPr>
          <a:lstStyle/>
          <a:p>
            <a:pPr algn="just"/>
            <a:r>
              <a:rPr lang="ru-RU" sz="1200" b="1" dirty="0"/>
              <a:t>Кондраков Н. П.</a:t>
            </a:r>
            <a:r>
              <a:rPr lang="ru-RU" sz="1200" dirty="0"/>
              <a:t> </a:t>
            </a:r>
            <a:r>
              <a:rPr lang="ru-RU" sz="1200" b="1" dirty="0"/>
              <a:t>Бухгалтерский учет (финансовый и управленческий) : учебник / Н. П. Кондраков. —</a:t>
            </a:r>
            <a:r>
              <a:rPr lang="ru-RU" sz="1200" b="1" dirty="0" smtClean="0"/>
              <a:t> </a:t>
            </a:r>
            <a:r>
              <a:rPr lang="ru-RU" sz="1200" b="1" dirty="0"/>
              <a:t>5-е изд., перераб. и доп. — Москва : НИЦ ИНФРА-М, </a:t>
            </a:r>
            <a:r>
              <a:rPr lang="ru-RU" sz="1200" b="1" dirty="0" smtClean="0"/>
              <a:t>2023. </a:t>
            </a:r>
            <a:r>
              <a:rPr lang="ru-RU" sz="1200" b="1" dirty="0"/>
              <a:t>— 584 с. </a:t>
            </a:r>
            <a:endParaRPr lang="ru-RU" sz="1200" b="1" dirty="0" smtClean="0"/>
          </a:p>
          <a:p>
            <a:pPr algn="just"/>
            <a:endParaRPr lang="ru-RU" sz="1200" b="1" dirty="0"/>
          </a:p>
          <a:p>
            <a:pPr algn="just"/>
            <a:r>
              <a:rPr lang="ru-RU" sz="1200" dirty="0"/>
              <a:t>Учебник состоит из трех разделов: основы бухгалтерского учета, финансовый учет, управленческий учет. После каждой главы даны вопросы для самопроверки, а по основным темам финансового учета — задания по составлению бухгалтерских проводок. В учебнике учтены основные нормативные документы по бухгалтерскому учету, опубликованные на 30 апреля 2015 г.</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92" y="3140968"/>
            <a:ext cx="262706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53303" y="3284984"/>
            <a:ext cx="6681843" cy="3046988"/>
          </a:xfrm>
          <a:prstGeom prst="rect">
            <a:avLst/>
          </a:prstGeom>
        </p:spPr>
        <p:txBody>
          <a:bodyPr wrap="square">
            <a:spAutoFit/>
          </a:bodyPr>
          <a:lstStyle/>
          <a:p>
            <a:pPr algn="just"/>
            <a:r>
              <a:rPr lang="ru-RU" sz="1200" b="1" dirty="0"/>
              <a:t>Бухгалтерский финансовый учет : учебник для СПО / Л. В. Бухарева [и др.] ; под редакцией И. М. Дмитриевой, Ю. К. Харакоз. — 5-е изд., перераб. и доп. — Москва : Издательство Юрайт, </a:t>
            </a:r>
            <a:r>
              <a:rPr lang="ru-RU" sz="1200" b="1" dirty="0" smtClean="0"/>
              <a:t>2023. </a:t>
            </a:r>
            <a:r>
              <a:rPr lang="ru-RU" sz="1200" b="1" dirty="0"/>
              <a:t>— 528 с. — (Профессиональное образование). </a:t>
            </a:r>
            <a:endParaRPr lang="ru-RU" sz="1200" b="1" dirty="0" smtClean="0"/>
          </a:p>
          <a:p>
            <a:pPr algn="just"/>
            <a:endParaRPr lang="ru-RU" sz="1200" b="1" dirty="0"/>
          </a:p>
          <a:p>
            <a:pPr algn="just"/>
            <a:r>
              <a:rPr lang="ru-RU" sz="1200" dirty="0"/>
              <a:t>В курсе рассматриваются актуальные вопросы бухгалтерского финансового учета. В первом модуле — «Организация бухгалтерского финансового учета» — раскрыты следующие вопросы: предмет и объекты бухгалтерского финансового учета, цели и концепции финансового учета, система нормативного регулирования учета в Российской Федерации и программа реформирования учета и отчетности в условиях перехода на МСФО. Второй модуль — «Методика учета имущества организации и его источников» — посвящен учету денежных средств, долгосрочных инвестиций, основных средств, нематериальных активов, материально-производственных запасов, финансовых вложений, оплаты труда, готовой продукции и ее реализации, капитала, фондов и резервов, финансовых результатов, кредитов и займов, расчетных операций, </a:t>
            </a:r>
            <a:r>
              <a:rPr lang="ru-RU" sz="1200" dirty="0" smtClean="0"/>
              <a:t>за балансовых </a:t>
            </a:r>
            <a:r>
              <a:rPr lang="ru-RU" sz="1200" dirty="0"/>
              <a:t>счетов, а также внешнеэкономической деятельности. </a:t>
            </a:r>
          </a:p>
        </p:txBody>
      </p:sp>
    </p:spTree>
    <p:extLst>
      <p:ext uri="{BB962C8B-B14F-4D97-AF65-F5344CB8AC3E}">
        <p14:creationId xmlns:p14="http://schemas.microsoft.com/office/powerpoint/2010/main" val="3863605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60648"/>
            <a:ext cx="219063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620688"/>
            <a:ext cx="6336704" cy="1384995"/>
          </a:xfrm>
          <a:prstGeom prst="rect">
            <a:avLst/>
          </a:prstGeom>
        </p:spPr>
        <p:txBody>
          <a:bodyPr wrap="square">
            <a:spAutoFit/>
          </a:bodyPr>
          <a:lstStyle/>
          <a:p>
            <a:pPr algn="just"/>
            <a:r>
              <a:rPr lang="ru-RU" sz="1200" b="1" dirty="0"/>
              <a:t>Блинова У. Ю. Лабораторный практикум по бухгалтерскому учету : учебное пособие / У. Ю. Блинова, Е. Н. Апанасенко. — Москва : КноРус, 2021. — 388 с. </a:t>
            </a:r>
            <a:endParaRPr lang="ru-RU" sz="1200" b="1" dirty="0" smtClean="0"/>
          </a:p>
          <a:p>
            <a:pPr algn="just"/>
            <a:endParaRPr lang="ru-RU" sz="1200" dirty="0"/>
          </a:p>
          <a:p>
            <a:pPr algn="just"/>
            <a:r>
              <a:rPr lang="ru-RU" sz="1200" dirty="0"/>
              <a:t>Материал представлен ситуационными кейсами по темам с подробными заданиями для аудиторной и самостоятельной работы. Каждая тема снабжена перечнем нормативно-правовых актов, рекомендуемых для изучения, и контрольными вопросами для текущего контроля и самопроверки.</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226642" cy="311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2555776" y="3701063"/>
            <a:ext cx="633339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a:r>
              <a:rPr lang="ru-RU" sz="1200" b="1" dirty="0"/>
              <a:t>Касьянова Г. Ю.</a:t>
            </a:r>
            <a:r>
              <a:rPr lang="ru-RU" sz="1200" dirty="0"/>
              <a:t> </a:t>
            </a:r>
            <a:r>
              <a:rPr lang="ru-RU" sz="1200" b="1" dirty="0"/>
              <a:t>Отчетность: бухгалтерская и налоговая : учебное пособие / Г. Ю. Касьянова . —</a:t>
            </a:r>
            <a:r>
              <a:rPr lang="ru-RU" sz="1200" b="1" dirty="0" smtClean="0"/>
              <a:t> </a:t>
            </a:r>
            <a:r>
              <a:rPr lang="ru-RU" sz="1200" b="1" dirty="0"/>
              <a:t>9-е изд., перераб. и доп. — Москва : АБАК, 2019. — 512 с</a:t>
            </a:r>
            <a:r>
              <a:rPr lang="ru-RU" sz="1200" b="1" dirty="0" smtClean="0"/>
              <a:t>.</a:t>
            </a:r>
          </a:p>
          <a:p>
            <a:pPr lvl="0" algn="just"/>
            <a:endParaRPr lang="ru-RU" altLang="ru-RU" sz="1200" dirty="0" smtClean="0">
              <a:latin typeface="+mn-lt"/>
              <a:cs typeface="+mn-cs"/>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altLang="ru-RU" sz="1200" dirty="0" smtClean="0">
                <a:latin typeface="+mn-lt"/>
                <a:cs typeface="+mn-cs"/>
              </a:rPr>
              <a:t>Прочитав </a:t>
            </a:r>
            <a:r>
              <a:rPr lang="ru-RU" altLang="ru-RU" sz="1200" dirty="0">
                <a:latin typeface="+mn-lt"/>
                <a:cs typeface="+mn-cs"/>
              </a:rPr>
              <a:t>эту книгу, вы узнаете, как закрыть баланс за отчетный период, рассчитать налоги и составить отчетность (бухгалтерскую и налоговую) с учетом требований всех ПБУ, в том числе ПБУ 18/02, НК РФ и последних изменений в действующих нормативных документах и формах отчетности.</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sz="1200" dirty="0">
                <a:latin typeface="+mn-lt"/>
                <a:cs typeface="+mn-cs"/>
              </a:rPr>
              <a:t>Рассмотрен порядок исправления выявленных ошибок (за текущий и прошлые годы), показано, как можно сделать взаимоувязку показателей бухгалтерской и налоговой отчетности, приводится много другой полезной информации.</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sz="1200" dirty="0">
                <a:latin typeface="+mn-lt"/>
                <a:cs typeface="+mn-cs"/>
              </a:rPr>
              <a:t>Издание адресовано широкому кругу читателей, бухгалтерам и руководителям предприятий и организаций всех форм собственности. Оно поможет при составлении квартальной отчетности, а также годового отчета.</a:t>
            </a:r>
          </a:p>
        </p:txBody>
      </p:sp>
    </p:spTree>
    <p:extLst>
      <p:ext uri="{BB962C8B-B14F-4D97-AF65-F5344CB8AC3E}">
        <p14:creationId xmlns:p14="http://schemas.microsoft.com/office/powerpoint/2010/main" val="600961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Практические основы бухгалтерского учета имущества организ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14874" cy="3235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194058"/>
            <a:ext cx="6408712" cy="2123658"/>
          </a:xfrm>
          <a:prstGeom prst="rect">
            <a:avLst/>
          </a:prstGeom>
        </p:spPr>
        <p:txBody>
          <a:bodyPr wrap="square">
            <a:spAutoFit/>
          </a:bodyPr>
          <a:lstStyle/>
          <a:p>
            <a:pPr algn="just"/>
            <a:r>
              <a:rPr lang="ru-RU" sz="1200" b="1" dirty="0"/>
              <a:t>Кеворкова Ж. А.</a:t>
            </a:r>
            <a:r>
              <a:rPr lang="ru-RU" sz="1200" dirty="0"/>
              <a:t> </a:t>
            </a:r>
            <a:r>
              <a:rPr lang="ru-RU" sz="1200" b="1" dirty="0"/>
              <a:t>Практические основы бухгалтерского учета имущества организации : учебник / Ж. А. Кеворкова, А. М. Петров, Л. А. Мельникова. — Москва : КноРус, 2022. — 256 с. — (Cреднее профессиональное образование). </a:t>
            </a:r>
            <a:endParaRPr lang="ru-RU" sz="1200" b="1" dirty="0" smtClean="0"/>
          </a:p>
          <a:p>
            <a:pPr algn="just"/>
            <a:endParaRPr lang="ru-RU" sz="1200" dirty="0"/>
          </a:p>
          <a:p>
            <a:pPr algn="just"/>
            <a:r>
              <a:rPr lang="ru-RU" sz="1200" dirty="0"/>
              <a:t>Изложены основные положения бухгалтерского учета, отвечающие требованиям современного российского законодательства. Содержание ориентировано на применение в деятельности экономических субъектов программного продукта «1С: Предприятие. Бухгалтерия 8.3». Приведенные практико-ориентированные задания позволят студентам получить теоретические знания и практические навыки, которые они смогут использовать в дальнейшей профессиональной деятельности.</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11487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55775" y="3789039"/>
            <a:ext cx="6478745" cy="1754326"/>
          </a:xfrm>
          <a:prstGeom prst="rect">
            <a:avLst/>
          </a:prstGeom>
        </p:spPr>
        <p:txBody>
          <a:bodyPr wrap="square">
            <a:spAutoFit/>
          </a:bodyPr>
          <a:lstStyle/>
          <a:p>
            <a:pPr algn="just"/>
            <a:r>
              <a:rPr lang="ru-RU" sz="1200" b="1" dirty="0"/>
              <a:t>Костюкова Е. И.</a:t>
            </a:r>
            <a:r>
              <a:rPr lang="ru-RU" sz="1200" dirty="0"/>
              <a:t> </a:t>
            </a:r>
            <a:r>
              <a:rPr lang="ru-RU" sz="1200" b="1" dirty="0"/>
              <a:t>Документирование хозяйственных операций и ведение бухгалтерского учета имущества организации : учебник / Е. И. Костюкова, С. А. Тунин, О. В. Ельчанинова. — Москва : КноРус, </a:t>
            </a:r>
            <a:r>
              <a:rPr lang="ru-RU" sz="1200" b="1" dirty="0" smtClean="0"/>
              <a:t>2022. </a:t>
            </a:r>
            <a:r>
              <a:rPr lang="ru-RU" sz="1200" b="1" dirty="0"/>
              <a:t>— 159 с. — (Cреднее профессиональное образование). </a:t>
            </a:r>
            <a:endParaRPr lang="ru-RU" sz="1200" b="1" dirty="0" smtClean="0"/>
          </a:p>
          <a:p>
            <a:pPr algn="just"/>
            <a:endParaRPr lang="ru-RU" sz="1200" dirty="0" smtClean="0"/>
          </a:p>
          <a:p>
            <a:pPr algn="just"/>
            <a:r>
              <a:rPr lang="ru-RU" sz="1200" dirty="0"/>
              <a:t>Предназначен для изучения организации бухгалтерского учета, содержит опорный конспект по темам, вопросы для всех видов опросов и самопроверки знаний студентов при самостоятельной подготовке к итоговому контролю знаний.</a:t>
            </a:r>
          </a:p>
        </p:txBody>
      </p:sp>
    </p:spTree>
    <p:extLst>
      <p:ext uri="{BB962C8B-B14F-4D97-AF65-F5344CB8AC3E}">
        <p14:creationId xmlns:p14="http://schemas.microsoft.com/office/powerpoint/2010/main" val="242026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9521" y="3861048"/>
            <a:ext cx="6264696" cy="276999"/>
          </a:xfrm>
          <a:prstGeom prst="rect">
            <a:avLst/>
          </a:prstGeom>
        </p:spPr>
        <p:txBody>
          <a:bodyPr wrap="square">
            <a:spAutoFit/>
          </a:bodyPr>
          <a:lstStyle/>
          <a:p>
            <a:pPr algn="just"/>
            <a:endParaRPr lang="ru-RU" sz="1200" dirty="0"/>
          </a:p>
        </p:txBody>
      </p:sp>
      <p:sp>
        <p:nvSpPr>
          <p:cNvPr id="4" name="Прямоугольник 3"/>
          <p:cNvSpPr/>
          <p:nvPr/>
        </p:nvSpPr>
        <p:spPr>
          <a:xfrm>
            <a:off x="2339752" y="332656"/>
            <a:ext cx="6552728" cy="2492990"/>
          </a:xfrm>
          <a:prstGeom prst="rect">
            <a:avLst/>
          </a:prstGeom>
        </p:spPr>
        <p:txBody>
          <a:bodyPr wrap="square">
            <a:spAutoFit/>
          </a:bodyPr>
          <a:lstStyle/>
          <a:p>
            <a:pPr algn="just"/>
            <a:r>
              <a:rPr lang="ru-RU" sz="1200" b="1" dirty="0"/>
              <a:t>Грибов В.Д.  Экономика организации (предприятия) : учебник / В.Д. Грибов, В.П. Грузинов, В.А. Кузьменко. — Москва : КноРус, </a:t>
            </a:r>
            <a:r>
              <a:rPr lang="ru-RU" sz="1200" b="1" dirty="0" smtClean="0"/>
              <a:t>2023. </a:t>
            </a:r>
            <a:r>
              <a:rPr lang="ru-RU" sz="1200" b="1" dirty="0"/>
              <a:t>— 407 с. — (Среднее профессиональное образование</a:t>
            </a:r>
            <a:r>
              <a:rPr lang="ru-RU" sz="1200" b="1" dirty="0" smtClean="0"/>
              <a:t>).</a:t>
            </a:r>
          </a:p>
          <a:p>
            <a:pPr algn="just"/>
            <a:r>
              <a:rPr lang="ru-RU" sz="1200" b="1" dirty="0" smtClean="0"/>
              <a:t> </a:t>
            </a:r>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95224" cy="297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39752" y="3573016"/>
            <a:ext cx="6624736" cy="2308324"/>
          </a:xfrm>
          <a:prstGeom prst="rect">
            <a:avLst/>
          </a:prstGeom>
        </p:spPr>
        <p:txBody>
          <a:bodyPr wrap="square">
            <a:spAutoFit/>
          </a:bodyPr>
          <a:lstStyle/>
          <a:p>
            <a:pPr algn="just"/>
            <a:r>
              <a:rPr lang="ru-RU" sz="1200" b="1" dirty="0"/>
              <a:t>Корнеева И. В.  Экономика организации. Практикум : учебное пособие для СПО / И. В. Корнеева, Г. Н. Русакова. — Москва : Издательство Юрайт, 2023. — 123 с. — (Профессиональное образование). </a:t>
            </a:r>
            <a:endParaRPr lang="ru-RU" sz="1200" b="1" dirty="0" smtClean="0"/>
          </a:p>
          <a:p>
            <a:pPr algn="just"/>
            <a:endParaRPr lang="ru-RU" sz="1200" b="1" dirty="0"/>
          </a:p>
          <a:p>
            <a:pPr algn="just"/>
            <a:r>
              <a:rPr lang="ru-RU" sz="1200" dirty="0"/>
              <a:t>В практикуме освещены три основные темы: эффективность использования производственных ресурсов, механизм функционирования фирмы, методы расчета финансового результата деятельности фирмы и оценки эффективности ее хозяйственной деятельности. Структура издания методика решения расчетных заданий, примеры расчетов, вопросы, задания для самопроверки с ответами удобна для самостоятельной работы студента и подготовки к занятиям, зачетам и экзаменам.</a:t>
            </a:r>
          </a:p>
          <a:p>
            <a:pPr algn="just"/>
            <a:endParaRPr lang="ru-RU" sz="12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2996952"/>
            <a:ext cx="2790049" cy="391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293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145/1145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0" y="116632"/>
            <a:ext cx="2154706" cy="306285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548680"/>
            <a:ext cx="6403110" cy="1569660"/>
          </a:xfrm>
          <a:prstGeom prst="rect">
            <a:avLst/>
          </a:prstGeom>
        </p:spPr>
        <p:txBody>
          <a:bodyPr wrap="square">
            <a:spAutoFit/>
          </a:bodyPr>
          <a:lstStyle/>
          <a:p>
            <a:pPr algn="just"/>
            <a:r>
              <a:rPr lang="ru-RU" sz="1200" b="1" dirty="0"/>
              <a:t>Елицур М. Ю.</a:t>
            </a:r>
            <a:r>
              <a:rPr lang="ru-RU" sz="1200" dirty="0"/>
              <a:t> </a:t>
            </a:r>
            <a:r>
              <a:rPr lang="ru-RU" sz="1200" b="1" dirty="0"/>
              <a:t>Экономика и бухгалтерский учет. Профессиональные модули : учебник / М. Ю. Елицур, О. М. Носова, М. В. Фролова. — Москва : ФОРУМ : ИНФРА-М, </a:t>
            </a:r>
            <a:r>
              <a:rPr lang="ru-RU" sz="1200" b="1" dirty="0" smtClean="0"/>
              <a:t>2023. </a:t>
            </a:r>
            <a:r>
              <a:rPr lang="ru-RU" sz="1200" b="1" dirty="0"/>
              <a:t>— 200 с. — (Cреднее профессиональное образование). </a:t>
            </a:r>
            <a:endParaRPr lang="ru-RU" sz="1200" b="1" dirty="0" smtClean="0"/>
          </a:p>
          <a:p>
            <a:pPr algn="just"/>
            <a:endParaRPr lang="ru-RU" sz="1200" dirty="0"/>
          </a:p>
          <a:p>
            <a:pPr algn="just"/>
            <a:r>
              <a:rPr lang="ru-RU" sz="1200" dirty="0"/>
              <a:t>С учетом современных требований освещены теоретические курсы профессиональных модулей по подготовке специалиста в области экономики и бухгалтерского учета учебными заведениями среднего профессионального образования.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38" y="3410754"/>
            <a:ext cx="215470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3768" y="3356991"/>
            <a:ext cx="6542424" cy="2492990"/>
          </a:xfrm>
          <a:prstGeom prst="rect">
            <a:avLst/>
          </a:prstGeom>
        </p:spPr>
        <p:txBody>
          <a:bodyPr wrap="square">
            <a:spAutoFit/>
          </a:bodyPr>
          <a:lstStyle/>
          <a:p>
            <a:pPr algn="just"/>
            <a:r>
              <a:rPr lang="ru-RU" sz="1200" b="1" dirty="0"/>
              <a:t>Документирование хозяйственных операций и ведение бухгалтерского учета имущества организации</a:t>
            </a:r>
            <a:r>
              <a:rPr lang="ru-RU" sz="1200" dirty="0"/>
              <a:t> </a:t>
            </a:r>
            <a:r>
              <a:rPr lang="ru-RU" sz="1200" b="1" dirty="0"/>
              <a:t>: учебное пособие / В. В. Жаринов и др.; под ред. Н. П. Любушина. — Москва : КноРус, </a:t>
            </a:r>
            <a:r>
              <a:rPr lang="ru-RU" sz="1200" b="1" dirty="0" smtClean="0"/>
              <a:t>2023. </a:t>
            </a:r>
            <a:r>
              <a:rPr lang="ru-RU" sz="1200" b="1" dirty="0"/>
              <a:t>— 345 с.  — (Cреднее профессиональное образование). </a:t>
            </a:r>
            <a:endParaRPr lang="ru-RU" sz="1200" b="1" dirty="0" smtClean="0"/>
          </a:p>
          <a:p>
            <a:pPr algn="just"/>
            <a:endParaRPr lang="ru-RU" sz="1200" dirty="0"/>
          </a:p>
          <a:p>
            <a:pPr algn="just"/>
            <a:r>
              <a:rPr lang="ru-RU" sz="1200" dirty="0"/>
              <a:t>Написано с учетом современных тенденций в организации ведения бухгалтерского учета экономическими субъектами Российской Федерации. В каждом разделе книги содержатся теоретический и практический материал, нормативная база, рисунки, схемы и таблицы. Теоретический материал представлен как в традиционном виде, так ив виде схем.</a:t>
            </a:r>
            <a:br>
              <a:rPr lang="ru-RU" sz="1200" dirty="0"/>
            </a:br>
            <a:r>
              <a:rPr lang="ru-RU" sz="1200" dirty="0"/>
              <a:t>Каждый раздел завершается контрольными вопросами, тестами и заданиями для самоконтроля. Приложения содержат образцы локальных нормативных актов, первичных учетных документов и регистров бухгалтерского учета.</a:t>
            </a:r>
          </a:p>
        </p:txBody>
      </p:sp>
    </p:spTree>
    <p:extLst>
      <p:ext uri="{BB962C8B-B14F-4D97-AF65-F5344CB8AC3E}">
        <p14:creationId xmlns:p14="http://schemas.microsoft.com/office/powerpoint/2010/main" val="3268560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09" y="260648"/>
            <a:ext cx="206876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10935" y="332656"/>
            <a:ext cx="6439278" cy="2123658"/>
          </a:xfrm>
          <a:prstGeom prst="rect">
            <a:avLst/>
          </a:prstGeom>
        </p:spPr>
        <p:txBody>
          <a:bodyPr wrap="square">
            <a:spAutoFit/>
          </a:bodyPr>
          <a:lstStyle/>
          <a:p>
            <a:pPr algn="just"/>
            <a:r>
              <a:rPr lang="ru-RU" sz="1200" b="1" dirty="0"/>
              <a:t>Сайгидмагомедов А. М. Бухгалтерские проводки : учебное пособие / А. М. Сайгидмагомедов, А. С. Акаева. — 2-е изд., перераб. и доп. — Москва : ФОРУМ : ИНФРА-М, </a:t>
            </a:r>
            <a:r>
              <a:rPr lang="ru-RU" sz="1200" b="1" dirty="0" smtClean="0"/>
              <a:t>2023. </a:t>
            </a:r>
            <a:r>
              <a:rPr lang="ru-RU" sz="1200" b="1" dirty="0"/>
              <a:t>— 325 с. — (Cреднее профессиональное образование). </a:t>
            </a:r>
            <a:endParaRPr lang="ru-RU" sz="1200" b="1" dirty="0" smtClean="0"/>
          </a:p>
          <a:p>
            <a:pPr algn="just"/>
            <a:endParaRPr lang="ru-RU" sz="1200" dirty="0"/>
          </a:p>
          <a:p>
            <a:pPr algn="just"/>
            <a:r>
              <a:rPr lang="ru-RU" sz="1200" dirty="0"/>
              <a:t>Учебное пособие содержит основные типовые хозяйственные операции, включающие бухгалтерские проводки, в соответствии с действующим Планом счетов бухгалтерского учета, Инструкцией по применению Плана счетов бухгалтерского учета финансово-хозяйственной деятельности организаций, методическими рекомендациями и положениями по бухгалтерскому учету. Типовые хозяйственные операции, содержащиеся в книге, объединены по разделам и подразделам бухгалтерского учета согласно Плану счетов. </a:t>
            </a:r>
          </a:p>
        </p:txBody>
      </p:sp>
      <p:pic>
        <p:nvPicPr>
          <p:cNvPr id="6" name="Picture 2" descr="Практические основы бухгалтерского учета имущества организаци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01" y="3573016"/>
            <a:ext cx="2117176" cy="312157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510935" y="3863050"/>
            <a:ext cx="6439278" cy="2492990"/>
          </a:xfrm>
          <a:prstGeom prst="rect">
            <a:avLst/>
          </a:prstGeom>
        </p:spPr>
        <p:txBody>
          <a:bodyPr wrap="square">
            <a:spAutoFit/>
          </a:bodyPr>
          <a:lstStyle/>
          <a:p>
            <a:pPr algn="just"/>
            <a:r>
              <a:rPr lang="ru-RU" sz="1200" b="1" dirty="0"/>
              <a:t>Догучаева С. М.</a:t>
            </a:r>
            <a:r>
              <a:rPr lang="ru-RU" sz="1200" dirty="0"/>
              <a:t> </a:t>
            </a:r>
            <a:r>
              <a:rPr lang="ru-RU" sz="1200" b="1" dirty="0"/>
              <a:t>Практические основы бухгалтерского учета имущества организации. Практикум : учебно-практическое пособие / С. М. Догучаева, Ж. А. Кеворкова. — Москва : КноРус, 2022. — 185 с. — (Cреднее профессиональное образование). </a:t>
            </a:r>
            <a:endParaRPr lang="ru-RU" sz="1200" b="1" dirty="0" smtClean="0"/>
          </a:p>
          <a:p>
            <a:pPr algn="just"/>
            <a:endParaRPr lang="ru-RU" sz="1200" b="1" dirty="0"/>
          </a:p>
          <a:p>
            <a:pPr algn="just"/>
            <a:r>
              <a:rPr lang="ru-RU" sz="1200" dirty="0"/>
              <a:t>Способствует получению современных знаний интенсивно развивающегося направления: создание и эксплуатация информационных систем бухгалтерского учета на примере программного продукта «1С: Бухгалтерия 8.3». Структура помогает сразу приступить к работе с программой и быстро освоить приемы ведения бухгалтерского учета. Подробно описаны принципы работы с программой, раскрыты особенности ведения бухгалтерского учета, рассмотрены средства анализа учетных данных и подготовка регламентированной бухгалтерской (финансовой) отчетности.</a:t>
            </a:r>
          </a:p>
        </p:txBody>
      </p:sp>
    </p:spTree>
    <p:extLst>
      <p:ext uri="{BB962C8B-B14F-4D97-AF65-F5344CB8AC3E}">
        <p14:creationId xmlns:p14="http://schemas.microsoft.com/office/powerpoint/2010/main" val="3235921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412776"/>
            <a:ext cx="7344816" cy="3539430"/>
          </a:xfrm>
          <a:prstGeom prst="rect">
            <a:avLst/>
          </a:prstGeom>
        </p:spPr>
        <p:txBody>
          <a:bodyPr wrap="square">
            <a:spAutoFit/>
          </a:bodyPr>
          <a:lstStyle/>
          <a:p>
            <a:pPr algn="ctr"/>
            <a:r>
              <a:rPr lang="ru-RU" sz="3200" b="1" dirty="0" smtClean="0"/>
              <a:t>ПМ.02</a:t>
            </a:r>
            <a:endParaRPr lang="ru-RU" sz="3200" b="1" dirty="0"/>
          </a:p>
          <a:p>
            <a:pPr algn="ctr"/>
            <a:r>
              <a:rPr lang="ru-RU" sz="3200" b="1" dirty="0"/>
              <a:t>ВЕДЕНИЕ БУХГАЛТЕРСКОГО УЧЕТА ИСТОЧНИКОВ ФОРМИРОВАНИЯ ИМУЩЕСТВА, ВЫПОЛНЕНИЕ РАБОТ ПО ИНВЕНТАРИЗАЦИИ ИМУЩЕСТВА И ФИНАНСОВЫХ ОБЯЗАТЕЛЬСТВ ОРГАНИЗАЦИИ</a:t>
            </a:r>
          </a:p>
        </p:txBody>
      </p:sp>
    </p:spTree>
    <p:extLst>
      <p:ext uri="{BB962C8B-B14F-4D97-AF65-F5344CB8AC3E}">
        <p14:creationId xmlns:p14="http://schemas.microsoft.com/office/powerpoint/2010/main" val="2125944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145/1145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0" y="188640"/>
            <a:ext cx="2123854"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548680"/>
            <a:ext cx="6331102" cy="1569660"/>
          </a:xfrm>
          <a:prstGeom prst="rect">
            <a:avLst/>
          </a:prstGeom>
        </p:spPr>
        <p:txBody>
          <a:bodyPr wrap="square">
            <a:spAutoFit/>
          </a:bodyPr>
          <a:lstStyle/>
          <a:p>
            <a:pPr algn="just"/>
            <a:r>
              <a:rPr lang="ru-RU" sz="1200" b="1" dirty="0"/>
              <a:t>Елицур М. Ю.</a:t>
            </a:r>
            <a:r>
              <a:rPr lang="ru-RU" sz="1200" dirty="0"/>
              <a:t> </a:t>
            </a:r>
            <a:r>
              <a:rPr lang="ru-RU" sz="1200" b="1" dirty="0"/>
              <a:t>Экономика и бухгалтерский учет. Профессиональные модули : учебник / М. Ю. Елицур, О. М. Носова, М. В. Фролова. — Москва : ФОРУМ : ИНФРА-М, </a:t>
            </a:r>
            <a:r>
              <a:rPr lang="ru-RU" sz="1200" b="1" dirty="0" smtClean="0"/>
              <a:t>2023. </a:t>
            </a:r>
            <a:r>
              <a:rPr lang="ru-RU" sz="1200" b="1" dirty="0"/>
              <a:t>— 200 с. — (Cреднее профессиональное образование). </a:t>
            </a:r>
            <a:endParaRPr lang="ru-RU" sz="1200" b="1" dirty="0" smtClean="0"/>
          </a:p>
          <a:p>
            <a:pPr algn="just"/>
            <a:endParaRPr lang="ru-RU" sz="1200" dirty="0"/>
          </a:p>
          <a:p>
            <a:pPr algn="just"/>
            <a:r>
              <a:rPr lang="ru-RU" sz="1200" dirty="0"/>
              <a:t>С учетом современных требований освещены теоретические курсы профессиональных модулей по подготовке специалиста в области экономики и бухгалтерского учета учебными заведениями среднего профессионального образования.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 y="3246196"/>
            <a:ext cx="2353198" cy="365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55776" y="3526690"/>
            <a:ext cx="6422032" cy="2123658"/>
          </a:xfrm>
          <a:prstGeom prst="rect">
            <a:avLst/>
          </a:prstGeom>
        </p:spPr>
        <p:txBody>
          <a:bodyPr wrap="square">
            <a:spAutoFit/>
          </a:bodyPr>
          <a:lstStyle/>
          <a:p>
            <a:pPr algn="just"/>
            <a:r>
              <a:rPr lang="ru-RU" sz="1200" b="1" dirty="0"/>
              <a:t>Дмитриева И. М.</a:t>
            </a:r>
            <a:r>
              <a:rPr lang="ru-RU" sz="1200" dirty="0"/>
              <a:t> </a:t>
            </a:r>
            <a:r>
              <a:rPr lang="ru-RU" sz="1200" b="1" dirty="0"/>
              <a:t>Бухгалтерский учет : учебник и практикум для СПО / И. М. Дмитриева. — 6-е изд., перераб. и доп. — Москва : Издательство Юрайт, </a:t>
            </a:r>
            <a:r>
              <a:rPr lang="ru-RU" sz="1200" b="1" dirty="0" smtClean="0"/>
              <a:t>2023. </a:t>
            </a:r>
            <a:r>
              <a:rPr lang="ru-RU" sz="1200" b="1" dirty="0"/>
              <a:t>— 319 с. — (Профессиональное образование). </a:t>
            </a:r>
            <a:endParaRPr lang="ru-RU" sz="1200" b="1" dirty="0" smtClean="0"/>
          </a:p>
          <a:p>
            <a:pPr algn="just"/>
            <a:endParaRPr lang="ru-RU" sz="1200" dirty="0"/>
          </a:p>
          <a:p>
            <a:pPr algn="just"/>
            <a:r>
              <a:rPr lang="ru-RU" sz="1200" dirty="0"/>
              <a:t>Содержание курса «Бухгалтерский учет» построено в соответствии с действующими нормативно-правовыми документами, имеет логическую структуру и последовательность изучения материала для студентов экономического профиля. Изложение материала начинается с теории бухгалтерского учета и заканчивается основами МСФО. Содержание курса разбито на пять основных модулей, внутри которых материал представлен с позиции освоения соответствующих компетенций. </a:t>
            </a:r>
          </a:p>
        </p:txBody>
      </p:sp>
    </p:spTree>
    <p:extLst>
      <p:ext uri="{BB962C8B-B14F-4D97-AF65-F5344CB8AC3E}">
        <p14:creationId xmlns:p14="http://schemas.microsoft.com/office/powerpoint/2010/main" val="177178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32"/>
            <a:ext cx="233305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84215" y="476672"/>
            <a:ext cx="6673283" cy="2862322"/>
          </a:xfrm>
          <a:prstGeom prst="rect">
            <a:avLst/>
          </a:prstGeom>
        </p:spPr>
        <p:txBody>
          <a:bodyPr wrap="square">
            <a:spAutoFit/>
          </a:bodyPr>
          <a:lstStyle/>
          <a:p>
            <a:pPr algn="just"/>
            <a:r>
              <a:rPr lang="ru-RU" sz="1200" b="1" dirty="0"/>
              <a:t>Захаров И. В. Бухгалтерский учет и анализ : учебник для СПО / И. В. Захаров, О. Н. Калачева, И. М. Дмитриева; под ред. И. М. Дмитриевой</a:t>
            </a:r>
            <a:r>
              <a:rPr lang="ru-RU" sz="1200" b="1" dirty="0" smtClean="0"/>
              <a:t>. </a:t>
            </a:r>
            <a:r>
              <a:rPr lang="ru-RU" sz="1200" b="1" dirty="0"/>
              <a:t>—</a:t>
            </a:r>
            <a:r>
              <a:rPr lang="ru-RU" sz="1200" b="1" dirty="0" smtClean="0"/>
              <a:t> </a:t>
            </a:r>
            <a:r>
              <a:rPr lang="ru-RU" sz="1200" b="1" dirty="0"/>
              <a:t>Москва : Издательство Юрайт, </a:t>
            </a:r>
            <a:r>
              <a:rPr lang="ru-RU" sz="1200" b="1" dirty="0" smtClean="0"/>
              <a:t>2023. </a:t>
            </a:r>
            <a:r>
              <a:rPr lang="ru-RU" sz="1200" b="1" dirty="0"/>
              <a:t>—</a:t>
            </a:r>
            <a:r>
              <a:rPr lang="ru-RU" sz="1200" b="1" dirty="0" smtClean="0"/>
              <a:t> 416 </a:t>
            </a:r>
            <a:r>
              <a:rPr lang="ru-RU" sz="1200" b="1" dirty="0"/>
              <a:t>с</a:t>
            </a:r>
            <a:r>
              <a:rPr lang="ru-RU" sz="1200" b="1" dirty="0" smtClean="0"/>
              <a:t>. </a:t>
            </a:r>
            <a:r>
              <a:rPr lang="ru-RU" sz="1200" b="1" dirty="0"/>
              <a:t>—</a:t>
            </a:r>
            <a:r>
              <a:rPr lang="ru-RU" sz="1200" b="1" dirty="0" smtClean="0"/>
              <a:t> </a:t>
            </a:r>
            <a:r>
              <a:rPr lang="ru-RU" sz="1200" b="1" dirty="0"/>
              <a:t>(Профессиональное образование). </a:t>
            </a:r>
            <a:endParaRPr lang="ru-RU" sz="1200" b="1" dirty="0" smtClean="0"/>
          </a:p>
          <a:p>
            <a:pPr algn="just"/>
            <a:endParaRPr lang="ru-RU" sz="1200" b="1" dirty="0"/>
          </a:p>
          <a:p>
            <a:pPr algn="just"/>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 Особое внимание уделено описанию методов бухгалтерского учета, раскрытию порядка учета имущества и обязательств экономических субъектов. Все материалы изложены в соответствии с положениями действующей нормативной правовой базы и проиллюстрированы на практических примерах. Для лучшего усвоения материала разработаны контрольные вопросы и задания.</a:t>
            </a:r>
          </a:p>
        </p:txBody>
      </p:sp>
      <p:sp>
        <p:nvSpPr>
          <p:cNvPr id="4" name="Прямоугольник 3"/>
          <p:cNvSpPr/>
          <p:nvPr/>
        </p:nvSpPr>
        <p:spPr>
          <a:xfrm>
            <a:off x="2333058" y="4365104"/>
            <a:ext cx="6631430" cy="1938992"/>
          </a:xfrm>
          <a:prstGeom prst="rect">
            <a:avLst/>
          </a:prstGeom>
        </p:spPr>
        <p:txBody>
          <a:bodyPr wrap="square">
            <a:spAutoFit/>
          </a:bodyPr>
          <a:lstStyle/>
          <a:p>
            <a:pPr algn="just"/>
            <a:r>
              <a:rPr lang="ru-RU" sz="1200" b="1" dirty="0"/>
              <a:t>Кеворкова Ж.А. Практические основы бухгалтерского учета источников формирования имущества организации : учебник / Кеворкова Ж.А., Мельникова Л.А., Домбровская Е.Н., Лесина Т.В. — Москва : КноРус, 2022. — 127 с. — (Cреднее профессиональное образование). </a:t>
            </a:r>
            <a:endParaRPr lang="ru-RU" sz="1200" b="1" dirty="0" smtClean="0"/>
          </a:p>
          <a:p>
            <a:pPr algn="just"/>
            <a:endParaRPr lang="ru-RU" sz="1200" b="1" dirty="0"/>
          </a:p>
          <a:p>
            <a:pPr algn="just"/>
            <a:r>
              <a:rPr lang="ru-RU" sz="1200" dirty="0"/>
              <a:t>Изложены основные положения бухгалтерского учета источников формирования имущества организации исходя из норм современного российского законодательства. Материал ориентирован на применение в деятельности экономических субъектов программного продукта «1С: Предприятие. Бухгалтерия 8.3».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18" y="3626601"/>
            <a:ext cx="2085821" cy="32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858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66429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22386" y="332656"/>
            <a:ext cx="6696743" cy="2677656"/>
          </a:xfrm>
          <a:prstGeom prst="rect">
            <a:avLst/>
          </a:prstGeom>
        </p:spPr>
        <p:txBody>
          <a:bodyPr wrap="square">
            <a:spAutoFit/>
          </a:bodyPr>
          <a:lstStyle/>
          <a:p>
            <a:pPr algn="just"/>
            <a:r>
              <a:rPr lang="ru-RU" sz="1200" b="1" dirty="0"/>
              <a:t>Бухгалтерский финансовый учет : учебник для СПО / Л. В. Бухарева [и др.] ; под редакцией И. М. Дмитриевой, Ю. К. Харакоз. — 5-е изд., перераб. и доп. — Москва : Издательство Юрайт, </a:t>
            </a:r>
            <a:r>
              <a:rPr lang="ru-RU" sz="1200" b="1" dirty="0" smtClean="0"/>
              <a:t>2023. </a:t>
            </a:r>
            <a:r>
              <a:rPr lang="ru-RU" sz="1200" b="1" dirty="0"/>
              <a:t>— 528 с. — (Профессиональное образование). </a:t>
            </a:r>
            <a:endParaRPr lang="ru-RU" sz="1200" b="1" dirty="0" smtClean="0"/>
          </a:p>
          <a:p>
            <a:pPr algn="just"/>
            <a:endParaRPr lang="ru-RU" sz="1200" b="1" dirty="0"/>
          </a:p>
          <a:p>
            <a:pPr algn="just"/>
            <a:r>
              <a:rPr lang="ru-RU" sz="1200" dirty="0" smtClean="0"/>
              <a:t>В курсе рассматриваются актуальные вопросы бухгалтерского финансового учета. В первом модуле — «Организация бухгалтерского финансового учета» — раскрыты следующие вопросы: предмет и объекты бухгалтерского финансового учета, цели и концепции финансового учета, система нормативного регулирования учета в Российской Федерации и программа реформирования учета и отчетности в условиях перехода на МСФО. Второй модуль — «Методика учета имущества организации и его источников» — посвящен учету денежных средств, долгосрочных инвестиций, основных средств, нематериальных активов, материально-производственных запасов, финансовых вложений, оплаты труда, готовой продукции и ее реализации.</a:t>
            </a:r>
            <a:endParaRPr lang="ru-RU" sz="1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11" y="3664074"/>
            <a:ext cx="2088232" cy="313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22386" y="3664074"/>
            <a:ext cx="6696744" cy="2492990"/>
          </a:xfrm>
          <a:prstGeom prst="rect">
            <a:avLst/>
          </a:prstGeom>
        </p:spPr>
        <p:txBody>
          <a:bodyPr wrap="square">
            <a:spAutoFit/>
          </a:bodyPr>
          <a:lstStyle/>
          <a:p>
            <a:pPr algn="just"/>
            <a:r>
              <a:rPr lang="ru-RU" sz="1200" b="1" dirty="0"/>
              <a:t>Документирование хозяйственных операций и ведение бухгалтерского учета имущества организации</a:t>
            </a:r>
            <a:r>
              <a:rPr lang="ru-RU" sz="1200" dirty="0"/>
              <a:t> </a:t>
            </a:r>
            <a:r>
              <a:rPr lang="ru-RU" sz="1200" b="1" dirty="0"/>
              <a:t>: учебное пособие / В. В. Жаринов и др.; под ред. Н. П. Любушина. — Москва : КноРус, </a:t>
            </a:r>
            <a:r>
              <a:rPr lang="ru-RU" sz="1200" b="1" dirty="0" smtClean="0"/>
              <a:t>2023. </a:t>
            </a:r>
            <a:r>
              <a:rPr lang="ru-RU" sz="1200" b="1" dirty="0"/>
              <a:t>— </a:t>
            </a:r>
            <a:r>
              <a:rPr lang="ru-RU" sz="1200" b="1" dirty="0" smtClean="0"/>
              <a:t>304</a:t>
            </a:r>
            <a:r>
              <a:rPr lang="ru-RU" sz="1200" b="1" dirty="0"/>
              <a:t> с.  — (Cреднее профессиональное образование). </a:t>
            </a:r>
            <a:endParaRPr lang="ru-RU" sz="1200" b="1" dirty="0" smtClean="0"/>
          </a:p>
          <a:p>
            <a:pPr algn="just"/>
            <a:endParaRPr lang="ru-RU" sz="1200" dirty="0"/>
          </a:p>
          <a:p>
            <a:pPr algn="just"/>
            <a:r>
              <a:rPr lang="ru-RU" sz="1200" dirty="0"/>
              <a:t>Написано с учетом современных тенденций в организации ведения бухгалтерского учета экономическими субъектами Российской Федерации. В каждом разделе книги содержатся теоретический и практический материал, нормативная база, рисунки, схемы и таблицы. Теоретический материал представлен как в традиционном виде, так ив виде схем.</a:t>
            </a:r>
            <a:br>
              <a:rPr lang="ru-RU" sz="1200" dirty="0"/>
            </a:br>
            <a:r>
              <a:rPr lang="ru-RU" sz="1200" dirty="0"/>
              <a:t>Каждый раздел завершается контрольными вопросами, тестами и заданиями для самоконтроля. Приложения содержат образцы локальных нормативных актов, первичных учетных документов и регистров бухгалтерского учета.</a:t>
            </a:r>
          </a:p>
        </p:txBody>
      </p:sp>
    </p:spTree>
    <p:extLst>
      <p:ext uri="{BB962C8B-B14F-4D97-AF65-F5344CB8AC3E}">
        <p14:creationId xmlns:p14="http://schemas.microsoft.com/office/powerpoint/2010/main" val="4266869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492990"/>
          </a:xfrm>
          <a:prstGeom prst="rect">
            <a:avLst/>
          </a:prstGeom>
        </p:spPr>
        <p:txBody>
          <a:bodyPr wrap="square">
            <a:spAutoFit/>
          </a:bodyPr>
          <a:lstStyle/>
          <a:p>
            <a:pPr algn="just"/>
            <a:r>
              <a:rPr lang="ru-RU" sz="1200" b="1" dirty="0"/>
              <a:t>Акатьева М. Д. Бухгалтерская технология проведения и оформления инвентаризации : учебник / М. Д. Акатьева. — Москва : ИНФРА-М, 2023. — 208 с. — (Среднее профессиональное образование). </a:t>
            </a:r>
            <a:endParaRPr lang="ru-RU" sz="1200" b="1" dirty="0" smtClean="0"/>
          </a:p>
          <a:p>
            <a:pPr algn="just"/>
            <a:endParaRPr lang="ru-RU" sz="1200" b="1" dirty="0" smtClean="0"/>
          </a:p>
          <a:p>
            <a:pPr algn="just"/>
            <a:r>
              <a:rPr lang="ru-RU" sz="1200" dirty="0"/>
              <a:t>В учебнике раскрывается весь диапазон вопросов бухгалтерской технологии подготовки, проведения и оформления результатов инвентаризации в организации с учетом действующих нормативных и законодательных документов. Структурирован таким образом, чтобы обучающийся смог не только понять сущность инвентаризации как элемента метода бухгалтерского учета организации, но и выработать практические навыки ее организации, проведения и оформления. Изложение материала проиллюстрировано структурно-логическими схемами, обобщающими аналитическими таблицами и практическими примерами.</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32" y="116632"/>
            <a:ext cx="195428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01008"/>
            <a:ext cx="6606480" cy="2492990"/>
          </a:xfrm>
          <a:prstGeom prst="rect">
            <a:avLst/>
          </a:prstGeom>
        </p:spPr>
        <p:txBody>
          <a:bodyPr wrap="square">
            <a:spAutoFit/>
          </a:bodyPr>
          <a:lstStyle/>
          <a:p>
            <a:pPr algn="just"/>
            <a:r>
              <a:rPr lang="ru-RU" sz="1200" b="1" dirty="0"/>
              <a:t>Копейкина А. В. Бухгалтерская технология ведения и оформления инвентаризации. Практикум : учебное пособие / А. В. Копейкина.  — Москва : КноРус, 2022. — 209 с. — (Среднее профессиональное образование). </a:t>
            </a:r>
            <a:endParaRPr lang="ru-RU" sz="1200" b="1" dirty="0" smtClean="0"/>
          </a:p>
          <a:p>
            <a:pPr algn="just"/>
            <a:endParaRPr lang="ru-RU" sz="1200" b="1" dirty="0"/>
          </a:p>
          <a:p>
            <a:pPr algn="just"/>
            <a:r>
              <a:rPr lang="ru-RU" sz="1200" dirty="0"/>
              <a:t>Изложены теоретические основы порядка проведения, отражения и оформления инвентаризации в бухгалтерском учете. Рассмотрен документооборот, субъекты инвентаризации: инвентаризационная комиссия и материально ответственные лица, их права и обязанности при проведении инвентаризации. Представлен порядок подготовки к инвентаризации, оформления результатов инвентаризации членами инвентаризационной комиссии и бухгалтерией, а также бухгалтерского учета результатов инвентаризации. Также даны практические основы бухгалтерского учета источников формирования имущества организации. По каждой теме предложены практические задания.</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32" y="3468417"/>
            <a:ext cx="1992101" cy="306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217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ОСНОВЫ БУХГАЛТЕРСКОГО УЧЕТА Воронченко Т.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75536" y="332656"/>
            <a:ext cx="6760960" cy="2123658"/>
          </a:xfrm>
          <a:prstGeom prst="rect">
            <a:avLst/>
          </a:prstGeom>
        </p:spPr>
        <p:txBody>
          <a:bodyPr wrap="square">
            <a:spAutoFit/>
          </a:bodyPr>
          <a:lstStyle/>
          <a:p>
            <a:pPr algn="just"/>
            <a:r>
              <a:rPr lang="ru-RU" sz="1200" b="1" dirty="0"/>
              <a:t>Воронченко Т. В.</a:t>
            </a:r>
            <a:r>
              <a:rPr lang="ru-RU" sz="1200" dirty="0"/>
              <a:t>  </a:t>
            </a:r>
            <a:r>
              <a:rPr lang="ru-RU" sz="1200" b="1" dirty="0"/>
              <a:t>Основы бухгалтерского учета : учебник и практикум для среднего профессионального образования / Т. В. Воронченко. — 3-е изд., перераб. и доп. — Москва : Издательство Юрайт, </a:t>
            </a:r>
            <a:r>
              <a:rPr lang="ru-RU" sz="1200" b="1" dirty="0" smtClean="0"/>
              <a:t>2023. </a:t>
            </a:r>
            <a:r>
              <a:rPr lang="ru-RU" sz="1200" b="1" dirty="0"/>
              <a:t>— </a:t>
            </a:r>
            <a:r>
              <a:rPr lang="ru-RU" sz="1200" b="1" dirty="0" smtClean="0"/>
              <a:t>289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представлены основы бухгалтерского учета, исторические и методические аспекты его возникновения и развития. Особенностью издания является системный взгляд на предмет и метод учета и комплексный подход к рассмотрению их взаимосвязей и взаимозависимостей. В учебник включен практикум, содержащий задачи для практических (семинарских) занятий и самостоятельной работы студентов. </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30" y="3543300"/>
            <a:ext cx="2079206" cy="315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897702"/>
            <a:ext cx="6696744" cy="1569660"/>
          </a:xfrm>
          <a:prstGeom prst="rect">
            <a:avLst/>
          </a:prstGeom>
        </p:spPr>
        <p:txBody>
          <a:bodyPr wrap="square">
            <a:spAutoFit/>
          </a:bodyPr>
          <a:lstStyle/>
          <a:p>
            <a:pPr algn="just"/>
            <a:r>
              <a:rPr lang="ru-RU" sz="1200" b="1" dirty="0"/>
              <a:t>Кондраков Н. П.</a:t>
            </a:r>
            <a:r>
              <a:rPr lang="ru-RU" sz="1200" dirty="0"/>
              <a:t> </a:t>
            </a:r>
            <a:r>
              <a:rPr lang="ru-RU" sz="1200" b="1" dirty="0"/>
              <a:t>Бухгалтерский учет (финансовый и управленческий) : учебник / Н. П. Кондраков. —</a:t>
            </a:r>
            <a:r>
              <a:rPr lang="ru-RU" sz="1200" b="1" dirty="0" smtClean="0"/>
              <a:t> </a:t>
            </a:r>
            <a:r>
              <a:rPr lang="ru-RU" sz="1200" b="1" dirty="0"/>
              <a:t>5-е изд., перераб. и доп. — Москва : НИЦ ИНФРА-М, </a:t>
            </a:r>
            <a:r>
              <a:rPr lang="ru-RU" sz="1200" b="1" dirty="0" smtClean="0"/>
              <a:t>2023. </a:t>
            </a:r>
            <a:r>
              <a:rPr lang="ru-RU" sz="1200" b="1" dirty="0"/>
              <a:t>— 584 с. </a:t>
            </a:r>
            <a:endParaRPr lang="ru-RU" sz="1200" b="1" dirty="0" smtClean="0"/>
          </a:p>
          <a:p>
            <a:pPr algn="just"/>
            <a:endParaRPr lang="ru-RU" sz="1200" b="1" dirty="0"/>
          </a:p>
          <a:p>
            <a:pPr algn="just"/>
            <a:r>
              <a:rPr lang="ru-RU" sz="1200" dirty="0"/>
              <a:t>Учебник состоит из трех разделов: основы бухгалтерского учета, финансовый учет, управленческий учет. После каждой главы даны вопросы для самопроверки, а по основным темам финансового учета — задания по составлению бухгалтерских проводок. В учебнике учтены основные нормативные документы по бухгалтерскому учету, опубликованные на 30 апреля 2015 г.</a:t>
            </a:r>
          </a:p>
        </p:txBody>
      </p:sp>
    </p:spTree>
    <p:extLst>
      <p:ext uri="{BB962C8B-B14F-4D97-AF65-F5344CB8AC3E}">
        <p14:creationId xmlns:p14="http://schemas.microsoft.com/office/powerpoint/2010/main" val="3344305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340768"/>
            <a:ext cx="6768752" cy="2862322"/>
          </a:xfrm>
          <a:prstGeom prst="rect">
            <a:avLst/>
          </a:prstGeom>
        </p:spPr>
        <p:txBody>
          <a:bodyPr wrap="square">
            <a:spAutoFit/>
          </a:bodyPr>
          <a:lstStyle/>
          <a:p>
            <a:pPr algn="ctr"/>
            <a:r>
              <a:rPr lang="ru-RU" sz="3600" b="1" dirty="0" smtClean="0"/>
              <a:t>ПМ.03 </a:t>
            </a:r>
            <a:endParaRPr lang="ru-RU" sz="3600" b="1" dirty="0"/>
          </a:p>
          <a:p>
            <a:pPr algn="ctr"/>
            <a:r>
              <a:rPr lang="ru-RU" sz="3600" b="1" dirty="0"/>
              <a:t>ПРОВЕДЕНИЕ РАСЧЕТОВ С БЮДЖЕТОМ И ВНЕБЮДЖЕТНЫМИ ФОНДАМИ</a:t>
            </a:r>
          </a:p>
        </p:txBody>
      </p:sp>
    </p:spTree>
    <p:extLst>
      <p:ext uri="{BB962C8B-B14F-4D97-AF65-F5344CB8AC3E}">
        <p14:creationId xmlns:p14="http://schemas.microsoft.com/office/powerpoint/2010/main" val="3425427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145/1145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2" y="116632"/>
            <a:ext cx="219682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4134" y="474373"/>
            <a:ext cx="6612362" cy="1569660"/>
          </a:xfrm>
          <a:prstGeom prst="rect">
            <a:avLst/>
          </a:prstGeom>
        </p:spPr>
        <p:txBody>
          <a:bodyPr wrap="square">
            <a:spAutoFit/>
          </a:bodyPr>
          <a:lstStyle/>
          <a:p>
            <a:pPr algn="just"/>
            <a:r>
              <a:rPr lang="ru-RU" sz="1200" b="1" dirty="0"/>
              <a:t>Елицур М. Ю.</a:t>
            </a:r>
            <a:r>
              <a:rPr lang="ru-RU" sz="1200" dirty="0"/>
              <a:t> </a:t>
            </a:r>
            <a:r>
              <a:rPr lang="ru-RU" sz="1200" b="1" dirty="0"/>
              <a:t>Экономика и бухгалтерский учет. Профессиональные модули : учебник / М. Ю. Елицур, О. М. Носова, М. В. Фролова. — Москва : ФОРУМ : ИНФРА-М, </a:t>
            </a:r>
            <a:r>
              <a:rPr lang="ru-RU" sz="1200" b="1" dirty="0" smtClean="0"/>
              <a:t>2023. </a:t>
            </a:r>
            <a:r>
              <a:rPr lang="ru-RU" sz="1200" b="1" dirty="0"/>
              <a:t>— 200 с. — (Cреднее профессиональное образование). </a:t>
            </a:r>
            <a:endParaRPr lang="ru-RU" sz="1200" b="1" dirty="0" smtClean="0"/>
          </a:p>
          <a:p>
            <a:pPr algn="just"/>
            <a:endParaRPr lang="ru-RU" sz="1200" dirty="0"/>
          </a:p>
          <a:p>
            <a:pPr algn="just"/>
            <a:r>
              <a:rPr lang="ru-RU" sz="1200" dirty="0"/>
              <a:t>С учетом современных требований освещены теоретические курсы профессиональных модулей по подготовке специалиста в области экономики и бухгалтерского учета учебными заведениями среднего профессионального образования.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0" y="3123020"/>
            <a:ext cx="2448272" cy="373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2822" y="3482330"/>
            <a:ext cx="6553674" cy="2123658"/>
          </a:xfrm>
          <a:prstGeom prst="rect">
            <a:avLst/>
          </a:prstGeom>
        </p:spPr>
        <p:txBody>
          <a:bodyPr wrap="square">
            <a:spAutoFit/>
          </a:bodyPr>
          <a:lstStyle/>
          <a:p>
            <a:pPr algn="just"/>
            <a:r>
              <a:rPr lang="ru-RU" sz="1200" b="1" dirty="0"/>
              <a:t>Дмитриева И. М.</a:t>
            </a:r>
            <a:r>
              <a:rPr lang="ru-RU" sz="1200" dirty="0"/>
              <a:t> </a:t>
            </a:r>
            <a:r>
              <a:rPr lang="ru-RU" sz="1200" b="1" dirty="0"/>
              <a:t>Бухгалтерский учет : учебник и практикум для СПО / И. М. Дмитриева. — 6-е изд., перераб. и доп. — Москва : Издательство Юрайт, </a:t>
            </a:r>
            <a:r>
              <a:rPr lang="ru-RU" sz="1200" b="1" dirty="0" smtClean="0"/>
              <a:t>2023. </a:t>
            </a:r>
            <a:r>
              <a:rPr lang="ru-RU" sz="1200" b="1" dirty="0"/>
              <a:t>— 319 с. — (Профессиональное образование). </a:t>
            </a:r>
            <a:endParaRPr lang="ru-RU" sz="1200" b="1" dirty="0" smtClean="0"/>
          </a:p>
          <a:p>
            <a:pPr algn="just"/>
            <a:endParaRPr lang="ru-RU" sz="1200" dirty="0"/>
          </a:p>
          <a:p>
            <a:pPr algn="just"/>
            <a:r>
              <a:rPr lang="ru-RU" sz="1200" dirty="0"/>
              <a:t>Содержание курса «Бухгалтерский учет» построено в соответствии с действующими нормативно-правовыми документами, имеет логическую структуру и последовательность изучения материала для студентов экономического профиля. Изложение материала начинается с теории бухгалтерского учета и заканчивается основами МСФО. Содержание курса разбито на пять основных модулей, внутри которых материал представлен с позиции освоения соответствующих компетенций. </a:t>
            </a:r>
          </a:p>
        </p:txBody>
      </p:sp>
    </p:spTree>
    <p:extLst>
      <p:ext uri="{BB962C8B-B14F-4D97-AF65-F5344CB8AC3E}">
        <p14:creationId xmlns:p14="http://schemas.microsoft.com/office/powerpoint/2010/main" val="83312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80720" cy="2308324"/>
          </a:xfrm>
          <a:prstGeom prst="rect">
            <a:avLst/>
          </a:prstGeom>
        </p:spPr>
        <p:txBody>
          <a:bodyPr wrap="square">
            <a:spAutoFit/>
          </a:bodyPr>
          <a:lstStyle/>
          <a:p>
            <a:pPr algn="just"/>
            <a:r>
              <a:rPr lang="ru-RU" sz="1200" b="1" dirty="0"/>
              <a:t>Фридман А. М. Экономика организации. Практикум : учебное пособие / A. M. Фридман. - Москва : РИОР : ИНФРА-М, </a:t>
            </a:r>
            <a:r>
              <a:rPr lang="ru-RU" sz="1200" b="1" dirty="0" smtClean="0"/>
              <a:t>2023. </a:t>
            </a:r>
            <a:r>
              <a:rPr lang="ru-RU" sz="1200" b="1" dirty="0"/>
              <a:t>- 180 с. - (Среднее профессиональное образование). </a:t>
            </a:r>
            <a:endParaRPr lang="ru-RU" sz="1200" b="1" dirty="0" smtClean="0"/>
          </a:p>
          <a:p>
            <a:pPr algn="just"/>
            <a:endParaRPr lang="ru-RU" sz="1200" b="1" dirty="0"/>
          </a:p>
          <a:p>
            <a:pPr algn="just"/>
            <a:r>
              <a:rPr lang="ru-RU" sz="1200" dirty="0"/>
              <a:t>Учебное пособие нацелено на овладение студентами профессиональными умениями и навыками всестороннего изучения и экономического обоснования показателей хозяйственно-финансовой деятельности организации. Комплексные практические задания разработаны на примерах деятельности предприятий материального производства и сферы услуг. Практическая направленность учебного материала — методика анализа конкретных показателей, разработка и аналитическое чтение таблиц с использованием информационных технологий в профессиональной работе специалиста.</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6" y="188641"/>
            <a:ext cx="215058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789040"/>
            <a:ext cx="6353746" cy="1754326"/>
          </a:xfrm>
          <a:prstGeom prst="rect">
            <a:avLst/>
          </a:prstGeom>
        </p:spPr>
        <p:txBody>
          <a:bodyPr wrap="square">
            <a:spAutoFit/>
          </a:bodyPr>
          <a:lstStyle/>
          <a:p>
            <a:pPr algn="just"/>
            <a:r>
              <a:rPr lang="ru-RU" sz="1200" b="1" dirty="0"/>
              <a:t>Грибов В.Д.  Экономика организации (предприятия). Практикум : учебное пособие / В.Д. Грибов. — Москва : КноРус, 2022. — 196 с</a:t>
            </a:r>
            <a:r>
              <a:rPr lang="ru-RU" sz="1200" b="1" dirty="0" smtClean="0"/>
              <a:t>.</a:t>
            </a:r>
          </a:p>
          <a:p>
            <a:pPr algn="just"/>
            <a:endParaRPr lang="ru-RU" sz="1200" b="1" dirty="0" smtClean="0"/>
          </a:p>
          <a:p>
            <a:pPr algn="just"/>
            <a:r>
              <a:rPr lang="ru-RU" sz="1200" dirty="0"/>
              <a:t> 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150589" cy="313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523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3"/>
            <a:ext cx="2428308" cy="375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48270" y="119082"/>
            <a:ext cx="6412025" cy="3046988"/>
          </a:xfrm>
          <a:prstGeom prst="rect">
            <a:avLst/>
          </a:prstGeom>
        </p:spPr>
        <p:txBody>
          <a:bodyPr wrap="square">
            <a:spAutoFit/>
          </a:bodyPr>
          <a:lstStyle/>
          <a:p>
            <a:pPr algn="just"/>
            <a:r>
              <a:rPr lang="ru-RU" sz="1200" b="1" dirty="0"/>
              <a:t>Захаров И. В. Бухгалтерский учет и анализ : учебник для СПО / И. В. Захаров, О. Н. Калачева, И. М. Дмитриева; под ред. И. М. Дмитриевой</a:t>
            </a:r>
            <a:r>
              <a:rPr lang="ru-RU" sz="1200" b="1" dirty="0" smtClean="0"/>
              <a:t>. </a:t>
            </a:r>
            <a:r>
              <a:rPr lang="ru-RU" sz="1200" b="1" dirty="0"/>
              <a:t>—</a:t>
            </a:r>
            <a:r>
              <a:rPr lang="ru-RU" sz="1200" b="1" dirty="0" smtClean="0"/>
              <a:t> </a:t>
            </a:r>
            <a:r>
              <a:rPr lang="ru-RU" sz="1200" b="1" dirty="0"/>
              <a:t>Москва : Издательство Юрайт, 2022</a:t>
            </a:r>
            <a:r>
              <a:rPr lang="ru-RU" sz="1200" b="1" dirty="0" smtClean="0"/>
              <a:t>. </a:t>
            </a:r>
            <a:r>
              <a:rPr lang="ru-RU" sz="1200" b="1" dirty="0"/>
              <a:t>—</a:t>
            </a:r>
            <a:r>
              <a:rPr lang="ru-RU" sz="1200" b="1" dirty="0" smtClean="0"/>
              <a:t> </a:t>
            </a:r>
            <a:r>
              <a:rPr lang="ru-RU" sz="1200" b="1" dirty="0"/>
              <a:t>423 с</a:t>
            </a:r>
            <a:r>
              <a:rPr lang="ru-RU" sz="1200" b="1" dirty="0" smtClean="0"/>
              <a:t>. </a:t>
            </a:r>
            <a:r>
              <a:rPr lang="ru-RU" sz="1200" b="1" dirty="0"/>
              <a:t>—</a:t>
            </a:r>
            <a:r>
              <a:rPr lang="ru-RU" sz="1200" b="1" dirty="0" smtClean="0"/>
              <a:t> </a:t>
            </a:r>
            <a:r>
              <a:rPr lang="ru-RU" sz="1200" b="1" dirty="0"/>
              <a:t>(Профессиональное образование). </a:t>
            </a:r>
            <a:endParaRPr lang="ru-RU" sz="1200" b="1" dirty="0" smtClean="0"/>
          </a:p>
          <a:p>
            <a:pPr algn="just"/>
            <a:endParaRPr lang="ru-RU" sz="1200" b="1" dirty="0"/>
          </a:p>
          <a:p>
            <a:pPr algn="just"/>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 Особое внимание уделено описанию методов бухгалтерского учета, раскрытию порядка учета имущества и обязательств экономических субъектов. Все материалы изложены в соответствии с положениями действующей нормативной правовой базы и проиллюстрированы на практических примерах. Для лучшего усвоения материала разработаны контрольные вопросы и задания.</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8" y="3469633"/>
            <a:ext cx="2649153"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29610" y="3658273"/>
            <a:ext cx="6651426" cy="2862322"/>
          </a:xfrm>
          <a:prstGeom prst="rect">
            <a:avLst/>
          </a:prstGeom>
        </p:spPr>
        <p:txBody>
          <a:bodyPr wrap="square">
            <a:spAutoFit/>
          </a:bodyPr>
          <a:lstStyle/>
          <a:p>
            <a:pPr algn="just"/>
            <a:r>
              <a:rPr lang="ru-RU" sz="1200" b="1" dirty="0"/>
              <a:t>Воронченко Т. В.  Бухгалтерский учет. В 2 ч. Часть 2 : учебник и практикум для СПО / Т. В. Воронченко. — 2-е изд. — Москва : Издательство Юрайт, </a:t>
            </a:r>
            <a:r>
              <a:rPr lang="ru-RU" sz="1200" b="1" dirty="0" smtClean="0"/>
              <a:t>2023. </a:t>
            </a:r>
            <a:r>
              <a:rPr lang="ru-RU" sz="1200" b="1" dirty="0"/>
              <a:t>— </a:t>
            </a:r>
            <a:r>
              <a:rPr lang="ru-RU" sz="1200" b="1" dirty="0" smtClean="0"/>
              <a:t>366 </a:t>
            </a:r>
            <a:r>
              <a:rPr lang="ru-RU" sz="1200" b="1" dirty="0"/>
              <a:t>с. — (Профессиональное образование</a:t>
            </a:r>
            <a:r>
              <a:rPr lang="ru-RU" sz="1200" b="1" dirty="0" smtClean="0"/>
              <a:t>).</a:t>
            </a:r>
          </a:p>
          <a:p>
            <a:pPr algn="just"/>
            <a:endParaRPr lang="ru-RU" sz="1200" dirty="0"/>
          </a:p>
          <a:p>
            <a:pPr algn="just"/>
            <a:r>
              <a:rPr lang="ru-RU" sz="1200" dirty="0"/>
              <a:t>Курс состоит из двух частей, первая из которых посвящена теории, методике и практике учета активов организации, вторая — источникам их формирования, хозяйственным процессам и их результатам. Отдельная тема второй части посвящена методике и практике составления и использования бухгалтерской отчетности. Главным преимуществом курса является реализация в нем междисциплинарных связей и методик активного обучения, соответствующих современным образовательным стандартам. В отличие от других аналогичных изданий курс содержит большой объем практической информации, в том числе касающейся применения международных стандартов учета и отчетности. Информационно-правовая поддержка предоставлена компанией «КонсультантПлюс». </a:t>
            </a:r>
          </a:p>
        </p:txBody>
      </p:sp>
    </p:spTree>
    <p:extLst>
      <p:ext uri="{BB962C8B-B14F-4D97-AF65-F5344CB8AC3E}">
        <p14:creationId xmlns:p14="http://schemas.microsoft.com/office/powerpoint/2010/main" val="1333172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210353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43843" y="362270"/>
            <a:ext cx="6552728" cy="2123658"/>
          </a:xfrm>
          <a:prstGeom prst="rect">
            <a:avLst/>
          </a:prstGeom>
        </p:spPr>
        <p:txBody>
          <a:bodyPr wrap="square">
            <a:spAutoFit/>
          </a:bodyPr>
          <a:lstStyle/>
          <a:p>
            <a:pPr algn="just"/>
            <a:r>
              <a:rPr lang="ru-RU" sz="1200" b="1" dirty="0"/>
              <a:t>Бухгалтерский учет и отчетность</a:t>
            </a:r>
            <a:r>
              <a:rPr lang="ru-RU" sz="1200" dirty="0"/>
              <a:t> : </a:t>
            </a:r>
            <a:r>
              <a:rPr lang="ru-RU" sz="1200" b="1" dirty="0"/>
              <a:t>учебное пособие / коллектив авторов;  под ред. Д. А. Ендовицкого. — Москва : КноРус, 2022. — 357 с. </a:t>
            </a:r>
            <a:endParaRPr lang="ru-RU" sz="1200" b="1" dirty="0" smtClean="0"/>
          </a:p>
          <a:p>
            <a:pPr algn="just"/>
            <a:endParaRPr lang="ru-RU" sz="1200" dirty="0" smtClean="0"/>
          </a:p>
          <a:p>
            <a:pPr algn="just"/>
            <a:r>
              <a:rPr lang="ru-RU" sz="1200" dirty="0"/>
              <a:t>Построено на основе комплексного подхода к освещению теории бухгалтерского учета и современной учетной практики. Рассматриваются фундаментальные принципы бухгалтерского учета, состояние и перспективы развития системы нормативно-правового регулирования бухгалтерского учета в Российской Федерации, содержание учетного процесса, начиная с первичной регистрации объектов учета и заканчивая их описанием в бухгалтерской (финансовой) отчетности, подходы к анализу показателей бухгалтерской (финансовой) отчетности.</a:t>
            </a:r>
          </a:p>
        </p:txBody>
      </p:sp>
    </p:spTree>
    <p:extLst>
      <p:ext uri="{BB962C8B-B14F-4D97-AF65-F5344CB8AC3E}">
        <p14:creationId xmlns:p14="http://schemas.microsoft.com/office/powerpoint/2010/main" val="4055290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268760"/>
            <a:ext cx="6408712" cy="3477875"/>
          </a:xfrm>
          <a:prstGeom prst="rect">
            <a:avLst/>
          </a:prstGeom>
        </p:spPr>
        <p:txBody>
          <a:bodyPr wrap="square">
            <a:spAutoFit/>
          </a:bodyPr>
          <a:lstStyle/>
          <a:p>
            <a:pPr lvl="0" algn="ctr"/>
            <a:r>
              <a:rPr lang="ru-RU" sz="4400" b="1" dirty="0" smtClean="0">
                <a:solidFill>
                  <a:prstClr val="white"/>
                </a:solidFill>
              </a:rPr>
              <a:t>ПМ.04 </a:t>
            </a:r>
            <a:endParaRPr lang="ru-RU" sz="4400" b="1" dirty="0">
              <a:solidFill>
                <a:prstClr val="white"/>
              </a:solidFill>
            </a:endParaRPr>
          </a:p>
          <a:p>
            <a:pPr lvl="0" algn="ctr"/>
            <a:r>
              <a:rPr lang="ru-RU" sz="4400" b="1" dirty="0">
                <a:solidFill>
                  <a:prstClr val="white"/>
                </a:solidFill>
              </a:rPr>
              <a:t>СОСТАВЛЕНИЕ И ИСПОЛЬЗОВАНИЕ БУХГАЛТЕРСКОЙ ОТЧЕТНОСТИ</a:t>
            </a:r>
            <a:endParaRPr lang="ru-RU" sz="4400" dirty="0">
              <a:solidFill>
                <a:prstClr val="white"/>
              </a:solidFill>
            </a:endParaRPr>
          </a:p>
        </p:txBody>
      </p:sp>
    </p:spTree>
    <p:extLst>
      <p:ext uri="{BB962C8B-B14F-4D97-AF65-F5344CB8AC3E}">
        <p14:creationId xmlns:p14="http://schemas.microsoft.com/office/powerpoint/2010/main" val="4251206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145/1145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0" y="116632"/>
            <a:ext cx="2139082" cy="306285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2822" y="548680"/>
            <a:ext cx="6404056" cy="1569660"/>
          </a:xfrm>
          <a:prstGeom prst="rect">
            <a:avLst/>
          </a:prstGeom>
        </p:spPr>
        <p:txBody>
          <a:bodyPr wrap="square">
            <a:spAutoFit/>
          </a:bodyPr>
          <a:lstStyle/>
          <a:p>
            <a:pPr algn="just"/>
            <a:r>
              <a:rPr lang="ru-RU" sz="1200" b="1" dirty="0"/>
              <a:t>Елицур М. Ю.</a:t>
            </a:r>
            <a:r>
              <a:rPr lang="ru-RU" sz="1200" dirty="0"/>
              <a:t> </a:t>
            </a:r>
            <a:r>
              <a:rPr lang="ru-RU" sz="1200" b="1" dirty="0"/>
              <a:t>Экономика и бухгалтерский учет. Профессиональные модули : учебник / М. Ю. Елицур, О. М. Носова, М. В. Фролова. — Москва : ФОРУМ : ИНФРА-М, </a:t>
            </a:r>
            <a:r>
              <a:rPr lang="ru-RU" sz="1200" b="1" dirty="0" smtClean="0"/>
              <a:t>2023. </a:t>
            </a:r>
            <a:r>
              <a:rPr lang="ru-RU" sz="1200" b="1" dirty="0"/>
              <a:t>— 200 с. — (Cреднее профессиональное образование). </a:t>
            </a:r>
            <a:endParaRPr lang="ru-RU" sz="1200" b="1" dirty="0" smtClean="0"/>
          </a:p>
          <a:p>
            <a:pPr algn="just"/>
            <a:endParaRPr lang="ru-RU" sz="1200" dirty="0"/>
          </a:p>
          <a:p>
            <a:pPr algn="just"/>
            <a:r>
              <a:rPr lang="ru-RU" sz="1200" dirty="0"/>
              <a:t>С учетом современных требований освещены теоретические курсы профессиональных модулей по подготовке специалиста в области экономики и бухгалтерского учета учебными заведениями среднего профессионального образования.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 y="3140968"/>
            <a:ext cx="2409032" cy="371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2822" y="3482330"/>
            <a:ext cx="6553674" cy="2123658"/>
          </a:xfrm>
          <a:prstGeom prst="rect">
            <a:avLst/>
          </a:prstGeom>
        </p:spPr>
        <p:txBody>
          <a:bodyPr wrap="square">
            <a:spAutoFit/>
          </a:bodyPr>
          <a:lstStyle/>
          <a:p>
            <a:pPr algn="just"/>
            <a:r>
              <a:rPr lang="ru-RU" sz="1200" b="1" dirty="0"/>
              <a:t>Дмитриева И. М.</a:t>
            </a:r>
            <a:r>
              <a:rPr lang="ru-RU" sz="1200" dirty="0"/>
              <a:t> </a:t>
            </a:r>
            <a:r>
              <a:rPr lang="ru-RU" sz="1200" b="1" dirty="0"/>
              <a:t>Бухгалтерский учет : учебник и практикум для СПО / И. М. Дмитриева. — 6-е изд., перераб. и доп. — Москва : Издательство Юрайт, </a:t>
            </a:r>
            <a:r>
              <a:rPr lang="ru-RU" sz="1200" b="1" dirty="0" smtClean="0"/>
              <a:t>2023. </a:t>
            </a:r>
            <a:r>
              <a:rPr lang="ru-RU" sz="1200" b="1" dirty="0"/>
              <a:t>— 319 с. — (Профессиональное образование). </a:t>
            </a:r>
            <a:endParaRPr lang="ru-RU" sz="1200" b="1" dirty="0" smtClean="0"/>
          </a:p>
          <a:p>
            <a:pPr algn="just"/>
            <a:endParaRPr lang="ru-RU" sz="1200" dirty="0"/>
          </a:p>
          <a:p>
            <a:pPr algn="just"/>
            <a:r>
              <a:rPr lang="ru-RU" sz="1200" dirty="0"/>
              <a:t>Содержание курса «Бухгалтерский учет» построено в соответствии с действующими нормативно-правовыми документами, имеет логическую структуру и последовательность изучения материала для студентов экономического профиля. Изложение материала начинается с теории бухгалтерского учета и заканчивается основами МСФО. Содержание курса разбито на пять основных модулей, внутри которых материал представлен с позиции освоения соответствующих компетенций. </a:t>
            </a:r>
          </a:p>
        </p:txBody>
      </p:sp>
    </p:spTree>
    <p:extLst>
      <p:ext uri="{BB962C8B-B14F-4D97-AF65-F5344CB8AC3E}">
        <p14:creationId xmlns:p14="http://schemas.microsoft.com/office/powerpoint/2010/main" val="2078736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1"/>
            <a:ext cx="6408712" cy="1938992"/>
          </a:xfrm>
          <a:prstGeom prst="rect">
            <a:avLst/>
          </a:prstGeom>
        </p:spPr>
        <p:txBody>
          <a:bodyPr wrap="square">
            <a:spAutoFit/>
          </a:bodyPr>
          <a:lstStyle/>
          <a:p>
            <a:pPr algn="just"/>
            <a:r>
              <a:rPr lang="ru-RU" sz="1200" b="1" dirty="0"/>
              <a:t>Малис Н. И. Налоговый учет и отчетность : учебник и практикум для СПО / Н. И. Малис, Л. П. Грундел, А. С. Зинягина ; под редакцией Н. И. Малис. — 4-е изд., перераб. и доп. — Москва : Юрайт, 2023. — 411 с. — (Профессиональное образование). </a:t>
            </a:r>
            <a:endParaRPr lang="ru-RU" sz="1200" b="1" dirty="0" smtClean="0"/>
          </a:p>
          <a:p>
            <a:pPr algn="just"/>
            <a:endParaRPr lang="ru-RU" sz="1200" b="1" dirty="0"/>
          </a:p>
          <a:p>
            <a:pPr algn="just"/>
            <a:r>
              <a:rPr lang="ru-RU" sz="1200" dirty="0"/>
              <a:t>В курсе рассматриваются основные этапы становления и развития налогового учета и соответствующей ему отчетности, даны теоретические основы налогового учета, описан действующий механизм налогового учета по всем налогам налоговой системы Российской Федерации, представлены схемы, статистический материал, примеры, контрольные вопросы и задания.</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2712"/>
            <a:ext cx="2592288" cy="375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Составление и использование бухгалтерской отчет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3" y="3573016"/>
            <a:ext cx="2111423"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3861048"/>
            <a:ext cx="6336704" cy="1754326"/>
          </a:xfrm>
          <a:prstGeom prst="rect">
            <a:avLst/>
          </a:prstGeom>
        </p:spPr>
        <p:txBody>
          <a:bodyPr wrap="square">
            <a:spAutoFit/>
          </a:bodyPr>
          <a:lstStyle/>
          <a:p>
            <a:pPr algn="just"/>
            <a:r>
              <a:rPr lang="ru-RU" sz="1200" b="1" dirty="0"/>
              <a:t>Брыкова Н. В.</a:t>
            </a:r>
            <a:r>
              <a:rPr lang="ru-RU" sz="1200" dirty="0"/>
              <a:t> </a:t>
            </a:r>
            <a:r>
              <a:rPr lang="ru-RU" sz="1200" b="1" dirty="0"/>
              <a:t>Составление и использование бухгалтерской отчетности : учебник / Н. В. Брыкова. — Москва : КноРус, 2021. — 266 с. — (Cреднее профессиональное образование). </a:t>
            </a:r>
            <a:endParaRPr lang="ru-RU" sz="1200" b="1" dirty="0" smtClean="0"/>
          </a:p>
          <a:p>
            <a:pPr algn="just"/>
            <a:endParaRPr lang="ru-RU" sz="1200" dirty="0" smtClean="0"/>
          </a:p>
          <a:p>
            <a:pPr algn="just"/>
            <a:r>
              <a:rPr lang="ru-RU" sz="1200" dirty="0"/>
              <a:t>Рассмотрены вопросы формирования показателей отчетности и порядок заполнения отчетных форм, анализа и оценки финансового положения и результатов деятельности организации на основе бухгалтерской отчетности на конкретном примере, а также порядок расчета налогов и заполнения налоговых деклараций.</a:t>
            </a:r>
          </a:p>
        </p:txBody>
      </p:sp>
    </p:spTree>
    <p:extLst>
      <p:ext uri="{BB962C8B-B14F-4D97-AF65-F5344CB8AC3E}">
        <p14:creationId xmlns:p14="http://schemas.microsoft.com/office/powerpoint/2010/main" val="2842276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Технология составления бухгалтерской отчет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50" y="198472"/>
            <a:ext cx="2113994" cy="307772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697612"/>
            <a:ext cx="6557664" cy="1569660"/>
          </a:xfrm>
          <a:prstGeom prst="rect">
            <a:avLst/>
          </a:prstGeom>
        </p:spPr>
        <p:txBody>
          <a:bodyPr wrap="square">
            <a:spAutoFit/>
          </a:bodyPr>
          <a:lstStyle/>
          <a:p>
            <a:pPr algn="just"/>
            <a:r>
              <a:rPr lang="ru-RU" sz="1200" b="1" dirty="0"/>
              <a:t>Иванова Н. В. Технология составления бухгалтерской отчетности : учебник / Н. В. Иванова, К. В. Иванов. — Москва : КноРус, 2022. — 201 с. — (Cреднее профессиональное образование). </a:t>
            </a:r>
            <a:endParaRPr lang="ru-RU" sz="1200" b="1" dirty="0" smtClean="0"/>
          </a:p>
          <a:p>
            <a:pPr algn="just"/>
            <a:endParaRPr lang="ru-RU" sz="1200" b="1" dirty="0"/>
          </a:p>
          <a:p>
            <a:pPr algn="just"/>
            <a:r>
              <a:rPr lang="ru-RU" sz="1200" dirty="0"/>
              <a:t>Содержит сведения о формировании теоретических знаний и практических навыков, связанных с изучением состава и содержания финансовой отчетности в соответствии с российскими нормативными документами, умением ее прочтения, оценкой информативности отчетности.</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83" y="3501008"/>
            <a:ext cx="214146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59" y="3580611"/>
            <a:ext cx="6543745" cy="1938992"/>
          </a:xfrm>
          <a:prstGeom prst="rect">
            <a:avLst/>
          </a:prstGeom>
        </p:spPr>
        <p:txBody>
          <a:bodyPr wrap="square">
            <a:spAutoFit/>
          </a:bodyPr>
          <a:lstStyle/>
          <a:p>
            <a:pPr algn="just"/>
            <a:r>
              <a:rPr lang="ru-RU" sz="1200" b="1" dirty="0"/>
              <a:t>Новикова Н. Е.</a:t>
            </a:r>
            <a:r>
              <a:rPr lang="ru-RU" sz="1200" dirty="0"/>
              <a:t> </a:t>
            </a:r>
            <a:r>
              <a:rPr lang="ru-RU" sz="1200" b="1" dirty="0"/>
              <a:t>Составление и использование бухгалтерской отчетности : учебник / Н. Е. Новикова, И. В. Осипова, Г. Ф. Чернецкая. — Москва : КноРус, 2022. — 262 с. — (Cреднее профессиональное образование</a:t>
            </a:r>
            <a:r>
              <a:rPr lang="ru-RU" sz="1200" b="1" dirty="0" smtClean="0"/>
              <a:t>).</a:t>
            </a:r>
          </a:p>
          <a:p>
            <a:pPr algn="just"/>
            <a:endParaRPr lang="ru-RU" sz="1200" dirty="0"/>
          </a:p>
          <a:p>
            <a:pPr algn="just"/>
            <a:r>
              <a:rPr lang="ru-RU" sz="1200" dirty="0"/>
              <a:t>Подготовлен по вопросам формирования и анализу бухгалтерской (финансовой) отчетности. Представлен учебный материал по структуре БФО, нормативно-законодательному регулированию, порядку формирования элементов отчетности, проведения анализа отчетности с целью улучшения управленческой и финансово-хозяйственной деятельности. Приведены контрольные вопросы и тестовый материал.</a:t>
            </a:r>
          </a:p>
        </p:txBody>
      </p:sp>
    </p:spTree>
    <p:extLst>
      <p:ext uri="{BB962C8B-B14F-4D97-AF65-F5344CB8AC3E}">
        <p14:creationId xmlns:p14="http://schemas.microsoft.com/office/powerpoint/2010/main" val="2409398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2" y="-170093"/>
            <a:ext cx="261472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72509" y="306958"/>
            <a:ext cx="6552728" cy="2862322"/>
          </a:xfrm>
          <a:prstGeom prst="rect">
            <a:avLst/>
          </a:prstGeom>
        </p:spPr>
        <p:txBody>
          <a:bodyPr wrap="square">
            <a:spAutoFit/>
          </a:bodyPr>
          <a:lstStyle/>
          <a:p>
            <a:pPr algn="just"/>
            <a:r>
              <a:rPr lang="ru-RU" sz="1200" b="1" dirty="0"/>
              <a:t>Воронченко Т. В.  Бухгалтерский учет. В 2 ч. Часть 2 : учебник и практикум для СПО / Т. В. Воронченко. — 2-е изд. — Москва : Издательство Юрайт, 2022. — 354 с. — (Профессиональное образование</a:t>
            </a:r>
            <a:r>
              <a:rPr lang="ru-RU" sz="1200" b="1" dirty="0" smtClean="0"/>
              <a:t>).</a:t>
            </a:r>
          </a:p>
          <a:p>
            <a:pPr algn="just"/>
            <a:endParaRPr lang="ru-RU" sz="1200" dirty="0"/>
          </a:p>
          <a:p>
            <a:pPr algn="just"/>
            <a:r>
              <a:rPr lang="ru-RU" sz="1200" dirty="0"/>
              <a:t>Курс состоит из двух частей, первая из которых посвящена теории, методике и практике учета активов организации, вторая — источникам их формирования, хозяйственным процессам и их результатам. Отдельная тема второй части посвящена методике и практике составления и использования бухгалтерской отчетности. Главным преимуществом курса является реализация в нем междисциплинарных связей и методик активного обучения, соответствующих современным образовательным стандартам. В отличие от других аналогичных изданий курс содержит большой объем практической информации, в том числе касающейся применения международных стандартов учета и отчетности. Информационно-правовая поддержка предоставлена компанией «КонсультантПлюс».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45" y="3573016"/>
            <a:ext cx="2154636" cy="311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2458503" y="3902869"/>
            <a:ext cx="655272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a:r>
              <a:rPr lang="ru-RU" sz="1200" b="1" dirty="0"/>
              <a:t>Касьянова Г. Ю.</a:t>
            </a:r>
            <a:r>
              <a:rPr lang="ru-RU" sz="1200" dirty="0"/>
              <a:t> </a:t>
            </a:r>
            <a:r>
              <a:rPr lang="ru-RU" sz="1200" b="1" dirty="0"/>
              <a:t>Отчетность: бухгалтерская и налоговая : учебное пособие / Г. Ю. Касьянова . —</a:t>
            </a:r>
            <a:r>
              <a:rPr lang="ru-RU" sz="1200" b="1" dirty="0" smtClean="0"/>
              <a:t> </a:t>
            </a:r>
            <a:r>
              <a:rPr lang="ru-RU" sz="1200" b="1" dirty="0"/>
              <a:t>9-е изд., перераб. и доп. — Москва : АБАК, 2019. — 512 с</a:t>
            </a:r>
            <a:r>
              <a:rPr lang="ru-RU" sz="1200" b="1" dirty="0" smtClean="0"/>
              <a:t>.</a:t>
            </a:r>
          </a:p>
          <a:p>
            <a:pPr lvl="0" algn="just"/>
            <a:endParaRPr lang="ru-RU" altLang="ru-RU" sz="1200" dirty="0" smtClean="0">
              <a:latin typeface="+mn-lt"/>
              <a:cs typeface="+mn-cs"/>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altLang="ru-RU" sz="1200" dirty="0" smtClean="0">
                <a:latin typeface="+mn-lt"/>
                <a:cs typeface="+mn-cs"/>
              </a:rPr>
              <a:t>Прочитав </a:t>
            </a:r>
            <a:r>
              <a:rPr lang="ru-RU" altLang="ru-RU" sz="1200" dirty="0">
                <a:latin typeface="+mn-lt"/>
                <a:cs typeface="+mn-cs"/>
              </a:rPr>
              <a:t>эту книгу, вы узнаете, как закрыть баланс за отчетный период, рассчитать налоги и составить отчетность (бухгалтерскую и налоговую) с учетом требований всех ПБУ, в том числе ПБУ 18/02, НК РФ и последних изменений в действующих нормативных документах и формах отчетности.</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sz="1200" dirty="0">
                <a:latin typeface="+mn-lt"/>
                <a:cs typeface="+mn-cs"/>
              </a:rPr>
              <a:t>Рассмотрен порядок исправления выявленных ошибок (за текущий и прошлые годы), показано, как можно сделать взаимоувязку показателей бухгалтерской и налоговой отчетности, приводится много другой полезной информации.</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sz="1200" dirty="0">
                <a:latin typeface="+mn-lt"/>
                <a:cs typeface="+mn-cs"/>
              </a:rPr>
              <a:t>Издание адресовано широкому кругу читателей, бухгалтерам и руководителям предприятий и организаций всех форм собственности. Оно поможет при составлении квартальной отчетности, а также годового отчета.</a:t>
            </a:r>
          </a:p>
        </p:txBody>
      </p:sp>
    </p:spTree>
    <p:extLst>
      <p:ext uri="{BB962C8B-B14F-4D97-AF65-F5344CB8AC3E}">
        <p14:creationId xmlns:p14="http://schemas.microsoft.com/office/powerpoint/2010/main" val="136336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43/18432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39" y="303871"/>
            <a:ext cx="2016496"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95736" y="152692"/>
            <a:ext cx="6768752" cy="3046988"/>
          </a:xfrm>
          <a:prstGeom prst="rect">
            <a:avLst/>
          </a:prstGeom>
        </p:spPr>
        <p:txBody>
          <a:bodyPr wrap="square">
            <a:spAutoFit/>
          </a:bodyPr>
          <a:lstStyle/>
          <a:p>
            <a:pPr algn="just"/>
            <a:r>
              <a:rPr lang="ru-RU" sz="1200" b="1" dirty="0"/>
              <a:t>Камысовская С. В.</a:t>
            </a:r>
            <a:r>
              <a:rPr lang="ru-RU" sz="1200" dirty="0"/>
              <a:t> </a:t>
            </a:r>
            <a:r>
              <a:rPr lang="ru-RU" sz="1200" b="1" dirty="0"/>
              <a:t>Бухгалтерская финансовая отчетность : формирование и анализ показателей : учебное пособие / С. В. Камысовская, Т. В. Захарова. —</a:t>
            </a:r>
            <a:r>
              <a:rPr lang="ru-RU" sz="1200" b="1" dirty="0" smtClean="0"/>
              <a:t> </a:t>
            </a:r>
            <a:r>
              <a:rPr lang="ru-RU" sz="1200" b="1" dirty="0"/>
              <a:t>Москва : Форум, НИЦ ИНФРА-М, 2022. — 432 с</a:t>
            </a:r>
            <a:r>
              <a:rPr lang="ru-RU" sz="1200" b="1" dirty="0" smtClean="0"/>
              <a:t>.</a:t>
            </a:r>
          </a:p>
          <a:p>
            <a:pPr algn="just"/>
            <a:endParaRPr lang="ru-RU" sz="1200" b="1" dirty="0"/>
          </a:p>
          <a:p>
            <a:pPr algn="just"/>
            <a:r>
              <a:rPr lang="ru-RU" sz="1200" dirty="0"/>
              <a:t>Учебное пособие содержит современные методики и методы анализа финансовой (бухгалтерской) отчетности, раскрывает порядок составления бухгалтерской отчетности организаций, дает построчный комментарий по заполнению каждой ее формы в соответствии с последними нормативными документами Минфина России, практическая реализация которых будет способствовать повышению качества менеджмента коммерческой организации, обоснованию оптимальной стратегии управления. Приведенная информация раскрывается как применительно к отечественной теории и практике экономического содержания различных операций, так и с точки зрения учетных и экономических категорий МСФО, что способствует формированию у читателя целостного представления об особенностях этих двух видов учетных систем и определению вектора их сближения. </a:t>
            </a:r>
          </a:p>
        </p:txBody>
      </p:sp>
      <p:pic>
        <p:nvPicPr>
          <p:cNvPr id="4" name="Picture 4" descr="Бухгалтерский учет и отчет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48" y="3573016"/>
            <a:ext cx="2044087"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95736" y="3674638"/>
            <a:ext cx="6768752" cy="2308324"/>
          </a:xfrm>
          <a:prstGeom prst="rect">
            <a:avLst/>
          </a:prstGeom>
        </p:spPr>
        <p:txBody>
          <a:bodyPr wrap="square">
            <a:spAutoFit/>
          </a:bodyPr>
          <a:lstStyle/>
          <a:p>
            <a:pPr algn="just"/>
            <a:r>
              <a:rPr lang="ru-RU" sz="1200" b="1" dirty="0"/>
              <a:t>Сотникова Л. В.</a:t>
            </a:r>
            <a:r>
              <a:rPr lang="ru-RU" sz="1200" dirty="0"/>
              <a:t> </a:t>
            </a:r>
            <a:r>
              <a:rPr lang="ru-RU" sz="1200" b="1" dirty="0"/>
              <a:t>Бухгалтерский учет и отчетность : учебное пособие / Л. В. Сотникова. — Москва : КноРус, 2021. — 304 с</a:t>
            </a:r>
            <a:r>
              <a:rPr lang="ru-RU" sz="1200" b="1" dirty="0" smtClean="0"/>
              <a:t>.</a:t>
            </a:r>
          </a:p>
          <a:p>
            <a:pPr algn="just"/>
            <a:endParaRPr lang="ru-RU" sz="1200" dirty="0"/>
          </a:p>
          <a:p>
            <a:pPr algn="just"/>
            <a:r>
              <a:rPr lang="ru-RU" sz="1200" dirty="0"/>
              <a:t>Посвящено вопросам ведения бухгалтерского учета и формирования отчетности для бакалавров, обучающихся по направлению подготовки «Экономика топливно-энергетического комплекса» профиля «Международный бизнес энергетических компаний». Рассмотрены вопросы теории бухгалтерского учета, ведения учета по основным статьям бухгалтерской отчетности, а также особенности ведения учета по операциям, составляющим сущность международного бизнеса энергетических компаний. Особое внимание уделено порядку составления бухгалтерской (финансовой) отчетности и раскрытию в ней информации, представляющий интерес для широкого круга пользователей отчетности энергетических компаний.</a:t>
            </a:r>
          </a:p>
        </p:txBody>
      </p:sp>
    </p:spTree>
    <p:extLst>
      <p:ext uri="{BB962C8B-B14F-4D97-AF65-F5344CB8AC3E}">
        <p14:creationId xmlns:p14="http://schemas.microsoft.com/office/powerpoint/2010/main" val="35755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85" y="188640"/>
            <a:ext cx="210973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08886" y="188640"/>
            <a:ext cx="6627610" cy="2123658"/>
          </a:xfrm>
          <a:prstGeom prst="rect">
            <a:avLst/>
          </a:prstGeom>
        </p:spPr>
        <p:txBody>
          <a:bodyPr wrap="square">
            <a:spAutoFit/>
          </a:bodyPr>
          <a:lstStyle/>
          <a:p>
            <a:pPr algn="just"/>
            <a:r>
              <a:rPr lang="ru-RU" sz="1200" b="1" dirty="0"/>
              <a:t>Бухгалтерский учет и отчетность</a:t>
            </a:r>
            <a:r>
              <a:rPr lang="ru-RU" sz="1200" dirty="0"/>
              <a:t> : </a:t>
            </a:r>
            <a:r>
              <a:rPr lang="ru-RU" sz="1200" b="1" dirty="0"/>
              <a:t>учебное пособие / коллектив авторов;  под ред. Д. А. Ендовицкого. — Москва : КноРус, 2022. — 357 с. </a:t>
            </a:r>
            <a:endParaRPr lang="ru-RU" sz="1200" b="1" dirty="0" smtClean="0"/>
          </a:p>
          <a:p>
            <a:pPr algn="just"/>
            <a:endParaRPr lang="ru-RU" sz="1200" dirty="0" smtClean="0"/>
          </a:p>
          <a:p>
            <a:pPr algn="just"/>
            <a:r>
              <a:rPr lang="ru-RU" sz="1200" dirty="0"/>
              <a:t>Построено на основе комплексного подхода к освещению теории бухгалтерского учета и современной учетной практики. Рассматриваются фундаментальные принципы бухгалтерского учета, состояние и перспективы развития системы нормативно-правового регулирования бухгалтерского учета в Российской Федерации, содержание учетного процесса, начиная с первичной регистрации объектов учета и заканчивая их описанием в бухгалтерской (финансовой) отчетности, подходы к анализу показателей бухгалтерской (финансовой) отчетности.</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84" y="3551110"/>
            <a:ext cx="2109731" cy="313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08886" y="3861048"/>
            <a:ext cx="6627610" cy="1754326"/>
          </a:xfrm>
          <a:prstGeom prst="rect">
            <a:avLst/>
          </a:prstGeom>
        </p:spPr>
        <p:txBody>
          <a:bodyPr wrap="square">
            <a:spAutoFit/>
          </a:bodyPr>
          <a:lstStyle/>
          <a:p>
            <a:pPr algn="just"/>
            <a:r>
              <a:rPr lang="ru-RU" sz="1200" b="1" dirty="0"/>
              <a:t>Иванова Н. В.</a:t>
            </a:r>
            <a:r>
              <a:rPr lang="ru-RU" sz="1200" dirty="0"/>
              <a:t> </a:t>
            </a:r>
            <a:r>
              <a:rPr lang="ru-RU" sz="1200" b="1" dirty="0"/>
              <a:t>Основы анализа бухгалтерской отчетности : учебник / Н. В. Иванова, К. В. Иванов. — Москва : КноРус, </a:t>
            </a:r>
            <a:r>
              <a:rPr lang="ru-RU" sz="1200" b="1" dirty="0" smtClean="0"/>
              <a:t>2023. </a:t>
            </a:r>
            <a:r>
              <a:rPr lang="ru-RU" sz="1200" b="1" dirty="0"/>
              <a:t>— 203 с. — (Cреднее профессиональное образование</a:t>
            </a:r>
            <a:r>
              <a:rPr lang="ru-RU" sz="1200" b="1" dirty="0" smtClean="0"/>
              <a:t>).</a:t>
            </a:r>
          </a:p>
          <a:p>
            <a:pPr algn="just"/>
            <a:endParaRPr lang="ru-RU" sz="1200" dirty="0"/>
          </a:p>
          <a:p>
            <a:pPr algn="just"/>
            <a:r>
              <a:rPr lang="ru-RU" sz="1200" dirty="0"/>
              <a:t>На основе действующих нормативных документов определены сущность финансовой отчетности, ее состав, содержание и порядок формирования показателей. На цифровом примере подробно изложена методика анализа годовой финансовой отчетности с учетом современных требований рыночной экономики.</a:t>
            </a:r>
            <a:r>
              <a:rPr lang="ru-RU" sz="1200" dirty="0" smtClean="0"/>
              <a:t> </a:t>
            </a:r>
            <a:endParaRPr lang="ru-RU" sz="1200" dirty="0"/>
          </a:p>
        </p:txBody>
      </p:sp>
    </p:spTree>
    <p:extLst>
      <p:ext uri="{BB962C8B-B14F-4D97-AF65-F5344CB8AC3E}">
        <p14:creationId xmlns:p14="http://schemas.microsoft.com/office/powerpoint/2010/main" val="549626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сновы анализа бухгалтерской отчет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984"/>
            <a:ext cx="2160240" cy="32010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58" y="155984"/>
            <a:ext cx="6624737" cy="2862322"/>
          </a:xfrm>
          <a:prstGeom prst="rect">
            <a:avLst/>
          </a:prstGeom>
        </p:spPr>
        <p:txBody>
          <a:bodyPr wrap="square">
            <a:spAutoFit/>
          </a:bodyPr>
          <a:lstStyle/>
          <a:p>
            <a:pPr algn="just"/>
            <a:r>
              <a:rPr lang="ru-RU" sz="1200" b="1" dirty="0"/>
              <a:t>Басова М. М.</a:t>
            </a:r>
            <a:r>
              <a:rPr lang="ru-RU" sz="1200" dirty="0"/>
              <a:t> </a:t>
            </a:r>
            <a:r>
              <a:rPr lang="ru-RU" sz="1200" b="1" dirty="0"/>
              <a:t>Основы анализа бухгалтерской отчетности : учебник / М. М. Басова, М. Н. Ермакова. — Москва : КноРус, 2022. — 345 с. — (Cреднее профессиональное образование). </a:t>
            </a:r>
            <a:endParaRPr lang="ru-RU" sz="1200" b="1" dirty="0" smtClean="0"/>
          </a:p>
          <a:p>
            <a:pPr algn="just"/>
            <a:endParaRPr lang="ru-RU" sz="1200" b="1" dirty="0"/>
          </a:p>
          <a:p>
            <a:pPr algn="just"/>
            <a:r>
              <a:rPr lang="ru-RU" sz="1200" dirty="0"/>
              <a:t>Рассматриваются теоретические и практические вопросы анализа финансовой отчетности организации, характерные для современного этапа развития экономики. Представлены современные методы и методики анализа деятельности коммерческой организации с использованием информации, содержащейся в ее финансовой отчетности. Предлагаемые методики проиллюстрированы расчетами по данным отчетности публичной российской компании, формы бухгалтерской отчетности которой представлены в приложениях. Метод подачи материала ориентирован на выработку практических навыков: умения «читать» и анализировать формы отчетности компаний, формулировать обоснованные выводы и оценки. По окончании каждой главы приведены контрольные вопросы и тесты для самоконтроля.</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573016"/>
            <a:ext cx="216024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59" y="4012659"/>
            <a:ext cx="6613241" cy="1938992"/>
          </a:xfrm>
          <a:prstGeom prst="rect">
            <a:avLst/>
          </a:prstGeom>
        </p:spPr>
        <p:txBody>
          <a:bodyPr wrap="square">
            <a:spAutoFit/>
          </a:bodyPr>
          <a:lstStyle/>
          <a:p>
            <a:pPr algn="just"/>
            <a:r>
              <a:rPr lang="ru-RU" sz="1200" b="1" dirty="0"/>
              <a:t>Новикова Н. Е.</a:t>
            </a:r>
            <a:r>
              <a:rPr lang="ru-RU" sz="1200" dirty="0"/>
              <a:t> </a:t>
            </a:r>
            <a:r>
              <a:rPr lang="ru-RU" sz="1200" b="1" dirty="0"/>
              <a:t>Составление и использование бухгалтерской отчетности : учебник / Н. Е. Новикова, И. В. Осипова, Г. Ф. Чернецкая. — Москва : КноРус, </a:t>
            </a:r>
            <a:r>
              <a:rPr lang="ru-RU" sz="1200" b="1" dirty="0" smtClean="0"/>
              <a:t>2023. </a:t>
            </a:r>
            <a:r>
              <a:rPr lang="ru-RU" sz="1200" b="1" dirty="0"/>
              <a:t>— 262 с. — (Cреднее профессиональное образование</a:t>
            </a:r>
            <a:r>
              <a:rPr lang="ru-RU" sz="1200" b="1" dirty="0" smtClean="0"/>
              <a:t>).</a:t>
            </a:r>
          </a:p>
          <a:p>
            <a:pPr algn="just"/>
            <a:endParaRPr lang="ru-RU" sz="1200" dirty="0"/>
          </a:p>
          <a:p>
            <a:pPr algn="just"/>
            <a:r>
              <a:rPr lang="ru-RU" sz="1200" dirty="0"/>
              <a:t>Подготовлен по вопросам формирования и анализу бухгалтерской (финансовой) отчетности. Представлен учебный материал по структуре БФО, нормативно-законодательному регулированию, порядку формирования элементов отчетности, проведения анализа отчетности с целью улучшения управленческой и финансово-хозяйственной деятельности. Приведены контрольные вопросы и тестовый материал.</a:t>
            </a:r>
          </a:p>
        </p:txBody>
      </p:sp>
    </p:spTree>
    <p:extLst>
      <p:ext uri="{BB962C8B-B14F-4D97-AF65-F5344CB8AC3E}">
        <p14:creationId xmlns:p14="http://schemas.microsoft.com/office/powerpoint/2010/main" val="161863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988841"/>
            <a:ext cx="5184576" cy="1569660"/>
          </a:xfrm>
          <a:prstGeom prst="rect">
            <a:avLst/>
          </a:prstGeom>
        </p:spPr>
        <p:txBody>
          <a:bodyPr wrap="square">
            <a:spAutoFit/>
          </a:bodyPr>
          <a:lstStyle/>
          <a:p>
            <a:pPr algn="ctr"/>
            <a:r>
              <a:rPr lang="ru-RU" sz="3200" b="1" dirty="0"/>
              <a:t>ОП.02  ФИНАНСЫ, ДЕНЕЖНОЕ ОБРАЩЕНИЕ И КРЕДИТ</a:t>
            </a:r>
          </a:p>
        </p:txBody>
      </p:sp>
    </p:spTree>
    <p:extLst>
      <p:ext uri="{BB962C8B-B14F-4D97-AF65-F5344CB8AC3E}">
        <p14:creationId xmlns:p14="http://schemas.microsoft.com/office/powerpoint/2010/main" val="1397254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677656"/>
          </a:xfrm>
          <a:prstGeom prst="rect">
            <a:avLst/>
          </a:prstGeom>
        </p:spPr>
        <p:txBody>
          <a:bodyPr wrap="square">
            <a:spAutoFit/>
          </a:bodyPr>
          <a:lstStyle/>
          <a:p>
            <a:r>
              <a:rPr lang="ru-RU" sz="1200" b="1" dirty="0"/>
              <a:t>Салин В.Н. Денежная и банковская статистика : учебник / В.Н. Салин, под ред. и др. — Москва : КноРус, 2022. — 195 с. — (Cреднее профессиональное образование</a:t>
            </a:r>
            <a:r>
              <a:rPr lang="ru-RU" sz="1200" b="1" dirty="0" smtClean="0"/>
              <a:t>).</a:t>
            </a:r>
          </a:p>
          <a:p>
            <a:endParaRPr lang="ru-RU" sz="1200" b="1" dirty="0"/>
          </a:p>
          <a:p>
            <a:pPr algn="just"/>
            <a:r>
              <a:rPr lang="ru-RU" sz="1200" dirty="0"/>
              <a:t>Рассмотрены основные статистические показатели и методы анализа банковской системы, деятельности Банка России, платежного баланса, денежного обращения, фондового и валютного рынков. Особое место уделено вопросам статистики государственного бюджета и статистики сбережений населения. Материал структурирован таким образом, чтобы обучающиеся при рассмотрении той или иной темы могли ознакомиться со специальной терминологией, системой показателей, а затем, используя предлагаемые алгоритмы расчетов, в процессе самостоятельной работы могли справиться с решением предлагаемых в каждом разделе задач, вопросов и самостоятельно интерпретировать результаты расчетов.</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0" y="165790"/>
            <a:ext cx="2058566" cy="316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Статис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94" y="3501008"/>
            <a:ext cx="2048142" cy="31057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94249" y="4120337"/>
            <a:ext cx="6750496" cy="1569660"/>
          </a:xfrm>
          <a:prstGeom prst="rect">
            <a:avLst/>
          </a:prstGeom>
        </p:spPr>
        <p:txBody>
          <a:bodyPr wrap="square">
            <a:spAutoFit/>
          </a:bodyPr>
          <a:lstStyle/>
          <a:p>
            <a:pPr algn="just"/>
            <a:r>
              <a:rPr lang="ru-RU" sz="1200" b="1" dirty="0"/>
              <a:t>Гладун И. В. Статистика : учебник / И. В. Гладун. — Москва : КноРус, 2022. — 232 с. — (Cреднее профессиональное образование</a:t>
            </a:r>
            <a:r>
              <a:rPr lang="ru-RU" sz="1200" b="1" dirty="0" smtClean="0"/>
              <a:t>).</a:t>
            </a:r>
          </a:p>
          <a:p>
            <a:pPr algn="just"/>
            <a:endParaRPr lang="ru-RU" sz="1200"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граждан. Даны задания для самостоятельной работы, в том числе задачи, тесты и творческие задания.</a:t>
            </a:r>
          </a:p>
        </p:txBody>
      </p:sp>
    </p:spTree>
    <p:extLst>
      <p:ext uri="{BB962C8B-B14F-4D97-AF65-F5344CB8AC3E}">
        <p14:creationId xmlns:p14="http://schemas.microsoft.com/office/powerpoint/2010/main" val="33024240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41/11417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40"/>
            <a:ext cx="2040161"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332656"/>
            <a:ext cx="6750496" cy="1754326"/>
          </a:xfrm>
          <a:prstGeom prst="rect">
            <a:avLst/>
          </a:prstGeom>
        </p:spPr>
        <p:txBody>
          <a:bodyPr wrap="square">
            <a:spAutoFit/>
          </a:bodyPr>
          <a:lstStyle/>
          <a:p>
            <a:pPr algn="just"/>
            <a:r>
              <a:rPr lang="ru-RU" sz="1200" b="1" dirty="0"/>
              <a:t>Сергеева И. И.</a:t>
            </a:r>
            <a:r>
              <a:rPr lang="ru-RU" sz="1200" dirty="0"/>
              <a:t> </a:t>
            </a:r>
            <a:r>
              <a:rPr lang="ru-RU" sz="1200" b="1" dirty="0"/>
              <a:t>Статистика : учебник / И. И. Сергеева, Т. А. Чекулина, С. А. Тимофеева. —</a:t>
            </a:r>
            <a:r>
              <a:rPr lang="ru-RU" sz="1200" b="1" dirty="0" smtClean="0"/>
              <a:t> </a:t>
            </a:r>
            <a:r>
              <a:rPr lang="ru-RU" sz="1200" b="1" dirty="0"/>
              <a:t>2-e изд., испр. и доп. — Москва : ИД ФОРУМ: НИЦ ИНФРА-М, 2021. — 304 с. — (Cреднее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основные функции статистики и ее роль в условиях рыночных отношений. Излагаются базовые статистические методы, применяемые в экономических исследованиях, раскрываются основные вопросы общей теории статистики. Учебник насыщен примерами, содержит решение типовых задач, тесты и задания для самостоятельного изучения по каждому разделу.</a:t>
            </a:r>
          </a:p>
        </p:txBody>
      </p:sp>
      <p:pic>
        <p:nvPicPr>
          <p:cNvPr id="4" name="Picture 4" descr="Статис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61" y="3429000"/>
            <a:ext cx="2048274" cy="310592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86744" y="3376151"/>
            <a:ext cx="6749752" cy="2862322"/>
          </a:xfrm>
          <a:prstGeom prst="rect">
            <a:avLst/>
          </a:prstGeom>
        </p:spPr>
        <p:txBody>
          <a:bodyPr wrap="square">
            <a:spAutoFit/>
          </a:bodyPr>
          <a:lstStyle/>
          <a:p>
            <a:pPr algn="just"/>
            <a:r>
              <a:rPr lang="ru-RU" sz="1200" b="1" dirty="0" smtClean="0"/>
              <a:t>Дмитриева О. В.</a:t>
            </a:r>
            <a:r>
              <a:rPr lang="ru-RU" sz="1200" dirty="0" smtClean="0"/>
              <a:t> </a:t>
            </a:r>
            <a:r>
              <a:rPr lang="ru-RU" sz="1200" b="1" dirty="0" smtClean="0"/>
              <a:t>Статистика : учебник / О. В. Дмитриева. — Москва : КноРус, 2023. — 322 с. — (Cреднее профессиональное образование).</a:t>
            </a:r>
          </a:p>
          <a:p>
            <a:pPr algn="just"/>
            <a:endParaRPr lang="ru-RU" sz="1200" b="1" dirty="0" smtClean="0"/>
          </a:p>
          <a:p>
            <a:pPr algn="just"/>
            <a:r>
              <a:rPr lang="ru-RU" sz="1200" dirty="0"/>
              <a:t>Рассмотрены важнейшие методы обработки и анализа массовых количественных данных и порядок расчета основных статистических показателей. Отражены основные вопросы общей теории статистики (принципы построения классификаций и группировок; анализ вариационных рядов; методы статистического анализа связи; методология анализа динамических рядов и применение индексного анализа), рассмотрены базовые понятия макроэкономической статистики и методические основы социально-экономической статистики (статистики населения и трудовых ресурсов; численности персонала, использования рабочего времени, производительности и оплаты труда; национального богатства; уровня жизни населения; инфляции и цен; финансов, денежного обращения и кредита), являющиеся необходимым инструментарием для принятия решений на всех уровнях управления экономикой.</a:t>
            </a:r>
          </a:p>
        </p:txBody>
      </p:sp>
    </p:spTree>
    <p:extLst>
      <p:ext uri="{BB962C8B-B14F-4D97-AF65-F5344CB8AC3E}">
        <p14:creationId xmlns:p14="http://schemas.microsoft.com/office/powerpoint/2010/main" val="2074639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2840"/>
            <a:ext cx="2088232" cy="315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17778" y="188640"/>
            <a:ext cx="6718718" cy="2677656"/>
          </a:xfrm>
          <a:prstGeom prst="rect">
            <a:avLst/>
          </a:prstGeom>
        </p:spPr>
        <p:txBody>
          <a:bodyPr wrap="square">
            <a:spAutoFit/>
          </a:bodyPr>
          <a:lstStyle/>
          <a:p>
            <a:pPr algn="just"/>
            <a:r>
              <a:rPr lang="ru-RU" sz="1200" b="1" dirty="0"/>
              <a:t>Статистика. Практикум</a:t>
            </a:r>
            <a:r>
              <a:rPr lang="ru-RU" sz="1200" dirty="0"/>
              <a:t>  </a:t>
            </a:r>
            <a:r>
              <a:rPr lang="ru-RU" sz="1200" b="1" dirty="0"/>
              <a:t>/ В. Н. Салин, А</a:t>
            </a:r>
            <a:r>
              <a:rPr lang="ru-RU" sz="1200" b="1" dirty="0" smtClean="0"/>
              <a:t>. А</a:t>
            </a:r>
            <a:r>
              <a:rPr lang="ru-RU" sz="1200" b="1" dirty="0"/>
              <a:t>. Попова, Е. П. Шпаковская, Э. Ю. Чурилова ; под ред. В. Н. Салина. — Москва : КноРус, 2021. — 307 с. — (Cреднее профессиональное образование). </a:t>
            </a:r>
            <a:endParaRPr lang="ru-RU" sz="1200" b="1" dirty="0" smtClean="0"/>
          </a:p>
          <a:p>
            <a:pPr algn="just"/>
            <a:endParaRPr lang="ru-RU" sz="1200" dirty="0"/>
          </a:p>
          <a:p>
            <a:pPr algn="just"/>
            <a:r>
              <a:rPr lang="ru-RU" sz="1200" dirty="0"/>
              <a:t>Раскрываются основы методологии статистического анализа социально-экономических явлений и процессов. Отдельное внимание уделяется особенностям теории статистического наблюдения, приемам обработки статистической информации, группировке статистических данных. На конкретных практико-ориентированных примерах показывается применение теории средних величин, рассматриваются методы построения обобщающих показателей, анализа рядов динамики, выборочный, корреляционный, индексный методы анализа. В адаптированной форме, соответствующей уровню подготовки, предусмотренному стандартом, приводятся примеры расчета показателей, применения методов статистики в социально-экономическом анализе.</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088232" cy="315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17778" y="3955886"/>
            <a:ext cx="6718718" cy="1754326"/>
          </a:xfrm>
          <a:prstGeom prst="rect">
            <a:avLst/>
          </a:prstGeom>
        </p:spPr>
        <p:txBody>
          <a:bodyPr wrap="square">
            <a:spAutoFit/>
          </a:bodyPr>
          <a:lstStyle/>
          <a:p>
            <a:pPr algn="just"/>
            <a:r>
              <a:rPr lang="ru-RU" sz="1200" b="1" dirty="0"/>
              <a:t>Гладун И. В. Статистика. Практикум : учебное пособие / И. В. Гладун. — Москва : КноРус, 2021. — 252 с. — (Cреднее профессиональное образование). </a:t>
            </a:r>
            <a:endParaRPr lang="ru-RU" sz="1200" b="1" dirty="0" smtClean="0"/>
          </a:p>
          <a:p>
            <a:pPr algn="just"/>
            <a:endParaRPr lang="ru-RU" sz="1200"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человека. Даны решения типовых задач, задания для самостоятельной работы, в том числе задачи, тесты и творческие задания.</a:t>
            </a:r>
          </a:p>
        </p:txBody>
      </p:sp>
    </p:spTree>
    <p:extLst>
      <p:ext uri="{BB962C8B-B14F-4D97-AF65-F5344CB8AC3E}">
        <p14:creationId xmlns:p14="http://schemas.microsoft.com/office/powerpoint/2010/main" val="701253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7384"/>
            <a:ext cx="2448272" cy="35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72561" y="150448"/>
            <a:ext cx="6828641" cy="2492990"/>
          </a:xfrm>
          <a:prstGeom prst="rect">
            <a:avLst/>
          </a:prstGeom>
        </p:spPr>
        <p:txBody>
          <a:bodyPr wrap="square">
            <a:spAutoFit/>
          </a:bodyPr>
          <a:lstStyle/>
          <a:p>
            <a:pPr algn="just"/>
            <a:r>
              <a:rPr lang="ru-RU" sz="1200" b="1" dirty="0"/>
              <a:t>Долгова В. Н.</a:t>
            </a:r>
            <a:r>
              <a:rPr lang="ru-RU" sz="1200" dirty="0"/>
              <a:t>  </a:t>
            </a:r>
            <a:r>
              <a:rPr lang="ru-RU" sz="1200" b="1" dirty="0"/>
              <a:t>Статистика : учебник и практикум для СПО / В. Н. Долгова, Т. Ю. Медведева. — Москва : Издательство Юрайт, </a:t>
            </a:r>
            <a:r>
              <a:rPr lang="ru-RU" sz="1200" b="1" dirty="0" smtClean="0"/>
              <a:t>2023. </a:t>
            </a:r>
            <a:r>
              <a:rPr lang="ru-RU" sz="1200" b="1" dirty="0"/>
              <a:t>— 245 с. — (Профессиональное образование). </a:t>
            </a:r>
            <a:endParaRPr lang="ru-RU" sz="1200" b="1" dirty="0" smtClean="0"/>
          </a:p>
          <a:p>
            <a:pPr algn="just"/>
            <a:endParaRPr lang="ru-RU" sz="1200" dirty="0"/>
          </a:p>
          <a:p>
            <a:pPr algn="just"/>
            <a:r>
              <a:rPr lang="ru-RU" sz="1200" dirty="0"/>
              <a:t>В учебнике изложены основы общей и экономической статистики. Рассмотрены методы исследования производственно-предпринимательской деятельности предприятий, современные методы обработки, обобщения и анализа информации для изучения тенденций и закономерностей социально-экономических явлений и процессов. По всем темам приводятся общие теоретические сведения, классификации и группировки, примеры решения типовых задач. В конце каждой главы даны вопросы для самопроверки. В структуру учебника включен практикум, содержащий тестовые задания, задачи для самостоятельной работы и практические задания по каждой главе рассмотренного в учебнике теоретического материала.</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8" y="3356992"/>
            <a:ext cx="210645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72562" y="3482037"/>
            <a:ext cx="6880770" cy="2862322"/>
          </a:xfrm>
          <a:prstGeom prst="rect">
            <a:avLst/>
          </a:prstGeom>
        </p:spPr>
        <p:txBody>
          <a:bodyPr wrap="square">
            <a:spAutoFit/>
          </a:bodyPr>
          <a:lstStyle/>
          <a:p>
            <a:pPr algn="just"/>
            <a:r>
              <a:rPr lang="ru-RU" sz="1200" b="1" dirty="0"/>
              <a:t>Захаров И. В. Бухгалтерский учет и анализ : учебник для СПО / И. В. Захаров, О. Н. Калачева, И. М. Дмитриева; под ред. И. М. Дмитриевой</a:t>
            </a:r>
            <a:r>
              <a:rPr lang="ru-RU" sz="1200" b="1" dirty="0" smtClean="0"/>
              <a:t>. </a:t>
            </a:r>
            <a:r>
              <a:rPr lang="ru-RU" sz="1200" b="1" dirty="0"/>
              <a:t>—</a:t>
            </a:r>
            <a:r>
              <a:rPr lang="ru-RU" sz="1200" b="1" dirty="0" smtClean="0"/>
              <a:t> </a:t>
            </a:r>
            <a:r>
              <a:rPr lang="ru-RU" sz="1200" b="1" dirty="0"/>
              <a:t>Москва : Издательство Юрайт, </a:t>
            </a:r>
            <a:r>
              <a:rPr lang="ru-RU" sz="1200" b="1" dirty="0" smtClean="0"/>
              <a:t>2023. </a:t>
            </a:r>
            <a:r>
              <a:rPr lang="ru-RU" sz="1200" b="1" dirty="0"/>
              <a:t>—</a:t>
            </a:r>
            <a:r>
              <a:rPr lang="ru-RU" sz="1200" b="1" dirty="0" smtClean="0"/>
              <a:t> 416 </a:t>
            </a:r>
            <a:r>
              <a:rPr lang="ru-RU" sz="1200" b="1" dirty="0"/>
              <a:t>с</a:t>
            </a:r>
            <a:r>
              <a:rPr lang="ru-RU" sz="1200" b="1" dirty="0" smtClean="0"/>
              <a:t>. </a:t>
            </a:r>
            <a:r>
              <a:rPr lang="ru-RU" sz="1200" b="1" dirty="0"/>
              <a:t>—</a:t>
            </a:r>
            <a:r>
              <a:rPr lang="ru-RU" sz="1200" b="1" dirty="0" smtClean="0"/>
              <a:t> </a:t>
            </a:r>
            <a:r>
              <a:rPr lang="ru-RU" sz="1200" b="1" dirty="0"/>
              <a:t>(Профессиональное образование). </a:t>
            </a:r>
            <a:endParaRPr lang="ru-RU" sz="1200" b="1" dirty="0" smtClean="0"/>
          </a:p>
          <a:p>
            <a:pPr algn="just"/>
            <a:endParaRPr lang="ru-RU" sz="1200" b="1" dirty="0"/>
          </a:p>
          <a:p>
            <a:pPr algn="just"/>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 Особое внимание уделено описанию методов бухгалтерского учета, раскрытию порядка учета имущества и обязательств экономических субъектов. Все материалы изложены в соответствии с положениями действующей нормативной правовой базы и проиллюстрированы на практических примерах. Для лучшего усвоения материала разработаны контрольные вопросы и задания.</a:t>
            </a:r>
          </a:p>
        </p:txBody>
      </p:sp>
    </p:spTree>
    <p:extLst>
      <p:ext uri="{BB962C8B-B14F-4D97-AF65-F5344CB8AC3E}">
        <p14:creationId xmlns:p14="http://schemas.microsoft.com/office/powerpoint/2010/main" val="3316042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00089" cy="361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188640"/>
            <a:ext cx="6696744" cy="2492990"/>
          </a:xfrm>
          <a:prstGeom prst="rect">
            <a:avLst/>
          </a:prstGeom>
        </p:spPr>
        <p:txBody>
          <a:bodyPr wrap="square">
            <a:spAutoFit/>
          </a:bodyPr>
          <a:lstStyle/>
          <a:p>
            <a:pPr algn="just"/>
            <a:r>
              <a:rPr lang="ru-RU" sz="1200" b="1" dirty="0"/>
              <a:t>Шадрина Г. В.</a:t>
            </a:r>
            <a:r>
              <a:rPr lang="ru-RU" sz="1200" dirty="0"/>
              <a:t>  </a:t>
            </a:r>
            <a:r>
              <a:rPr lang="ru-RU" sz="1200" b="1" dirty="0"/>
              <a:t>Основы бухгалтерского учета : учебник и практикум для СПО / Г. В. Шадрина, Л. И. Егорова. — Москва : Издательство Юрайт, 2022. — 429 с. — (Профессиональное образование). </a:t>
            </a:r>
            <a:endParaRPr lang="ru-RU" sz="1200" b="1" dirty="0" smtClean="0"/>
          </a:p>
          <a:p>
            <a:pPr algn="just"/>
            <a:endParaRPr lang="ru-RU" sz="1200" dirty="0"/>
          </a:p>
          <a:p>
            <a:pPr algn="just"/>
            <a:r>
              <a:rPr lang="ru-RU" sz="1200" dirty="0"/>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 Использовать практикум можно как на семинарских занятиях, так и для самостоятельной работы студента.</a:t>
            </a:r>
          </a:p>
        </p:txBody>
      </p:sp>
      <p:pic>
        <p:nvPicPr>
          <p:cNvPr id="4" name="Picture 2" descr="Обложка книги ЭКОНОМИЧЕСКИЙ АНАЛИЗ Румянцева Е. Е.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3229356"/>
            <a:ext cx="2483768" cy="36450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39752" y="3424286"/>
            <a:ext cx="6733256" cy="3293209"/>
          </a:xfrm>
          <a:prstGeom prst="rect">
            <a:avLst/>
          </a:prstGeom>
        </p:spPr>
        <p:txBody>
          <a:bodyPr wrap="square">
            <a:spAutoFit/>
          </a:bodyPr>
          <a:lstStyle/>
          <a:p>
            <a:pPr algn="just"/>
            <a:r>
              <a:rPr lang="ru-RU" sz="1200" b="1" dirty="0"/>
              <a:t>Румянцева Е. Е.</a:t>
            </a:r>
            <a:r>
              <a:rPr lang="ru-RU" sz="1200" dirty="0"/>
              <a:t>  </a:t>
            </a:r>
            <a:r>
              <a:rPr lang="ru-RU" sz="1200" b="1" dirty="0"/>
              <a:t>Экономический анализ : учебник и практикум для СПО / Е. Е. Румянцева. — Москва : Издательство Юрайт, </a:t>
            </a:r>
            <a:r>
              <a:rPr lang="ru-RU" sz="1200" b="1" dirty="0" smtClean="0"/>
              <a:t>2023. </a:t>
            </a:r>
            <a:r>
              <a:rPr lang="ru-RU" sz="1200" b="1" dirty="0"/>
              <a:t>— 381 с. — (Профессиональное образование). </a:t>
            </a:r>
            <a:endParaRPr lang="ru-RU" sz="1200" b="1" dirty="0" smtClean="0"/>
          </a:p>
          <a:p>
            <a:pPr algn="just"/>
            <a:endParaRPr lang="ru-RU" sz="1200" dirty="0"/>
          </a:p>
          <a:p>
            <a:pPr algn="just"/>
            <a:r>
              <a:rPr lang="ru-RU" sz="1200" dirty="0"/>
              <a:t>Автор, определяя экономический анализ как научное обоснование управленческих решений, раскрывает его содержание в систематизированном, адаптированном к потребностям практики виде. Отличительная черта данного нового учебника его тесная связь с наукой и практическим опытом. Использованы материалы известных в России компаний: Apple, IBM, Coca-Cola, McDonald`s, Microsoft, Ford, Hewlett-Packard, Nokia, Motorola и др. Большое место в издании уделено таким качественным характеристикам проведения экономического анализа, как его реальность, а не мнимость, обоснованность (знание методик и достаточность, надежность первичной для расчетов информации), ориентация на выделение главного и второстепенного и др. В качестве базового подхода к практикуму в книге используется метод изучения ситуаций кейс-стади (case studies) деловых историй (по разработанному автором формату материалы каждой главы отрабатываются на двух кейсах).</a:t>
            </a:r>
          </a:p>
        </p:txBody>
      </p:sp>
    </p:spTree>
    <p:extLst>
      <p:ext uri="{BB962C8B-B14F-4D97-AF65-F5344CB8AC3E}">
        <p14:creationId xmlns:p14="http://schemas.microsoft.com/office/powerpoint/2010/main" val="697627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91" y="-128939"/>
            <a:ext cx="2592287" cy="354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51081" y="417534"/>
            <a:ext cx="6763344" cy="1938992"/>
          </a:xfrm>
          <a:prstGeom prst="rect">
            <a:avLst/>
          </a:prstGeom>
        </p:spPr>
        <p:txBody>
          <a:bodyPr wrap="square">
            <a:spAutoFit/>
          </a:bodyPr>
          <a:lstStyle/>
          <a:p>
            <a:pPr algn="just"/>
            <a:r>
              <a:rPr lang="ru-RU" sz="1200" b="1" dirty="0"/>
              <a:t>Кулагина  Н. А.</a:t>
            </a:r>
            <a:r>
              <a:rPr lang="ru-RU" sz="1200" dirty="0"/>
              <a:t> </a:t>
            </a:r>
            <a:r>
              <a:rPr lang="ru-RU" sz="1200" b="1" dirty="0"/>
              <a:t>Анализ и диагностика финансово-хозяйственной деятельности экономического субъекта. Практикум : учебное пособие / Н. А. Кулагина. — Москва: Юрайт, </a:t>
            </a:r>
            <a:r>
              <a:rPr lang="ru-RU" sz="1200" b="1" dirty="0" smtClean="0"/>
              <a:t>2023. </a:t>
            </a:r>
            <a:r>
              <a:rPr lang="ru-RU" sz="1200" b="1" dirty="0"/>
              <a:t>— 135 с. — (Профессиональное образование). </a:t>
            </a:r>
            <a:endParaRPr lang="ru-RU" sz="1200" b="1" dirty="0" smtClean="0"/>
          </a:p>
          <a:p>
            <a:pPr algn="just"/>
            <a:endParaRPr lang="ru-RU" sz="1200" dirty="0"/>
          </a:p>
          <a:p>
            <a:pPr algn="just"/>
            <a:r>
              <a:rPr lang="ru-RU" sz="1200" dirty="0" smtClean="0"/>
              <a:t>В учебном </a:t>
            </a:r>
            <a:r>
              <a:rPr lang="ru-RU" sz="1200" dirty="0"/>
              <a:t>пособии рассматриваются практические аспекты использования основных методов и приемов анализа финансово-хозяйственной деятельности в современных условиях функционирования предприятия, что позволяет понять сущность экономических явлений и процессов, изучать причины динамики, устанавливать взаимосвязи между показателями финансово-хозяйственной деятельности.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4043"/>
            <a:ext cx="1996855" cy="298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695461"/>
            <a:ext cx="6675649" cy="2123658"/>
          </a:xfrm>
          <a:prstGeom prst="rect">
            <a:avLst/>
          </a:prstGeom>
        </p:spPr>
        <p:txBody>
          <a:bodyPr wrap="square">
            <a:spAutoFit/>
          </a:bodyPr>
          <a:lstStyle/>
          <a:p>
            <a:pPr algn="just"/>
            <a:r>
              <a:rPr lang="ru-RU" sz="1200" b="1" dirty="0"/>
              <a:t>Савицкая Г. В. Анализ хозяйственной деятельности предприятия : учебник / Г.В. Савицкая. — 6-е изд., испр. и доп. — Москва : ИНФРА-М, </a:t>
            </a:r>
            <a:r>
              <a:rPr lang="ru-RU" sz="1200" b="1" dirty="0" smtClean="0"/>
              <a:t>2023. </a:t>
            </a:r>
            <a:r>
              <a:rPr lang="ru-RU" sz="1200" b="1" dirty="0"/>
              <a:t>— 378 с. — (Cреднее профессиональное образование</a:t>
            </a:r>
            <a:r>
              <a:rPr lang="ru-RU" sz="1200" b="1" dirty="0" smtClean="0"/>
              <a:t>).</a:t>
            </a:r>
          </a:p>
          <a:p>
            <a:pPr algn="just"/>
            <a:endParaRPr lang="ru-RU" sz="1200" dirty="0"/>
          </a:p>
          <a:p>
            <a:pPr algn="just"/>
            <a:r>
              <a:rPr lang="ru-RU" sz="1200" dirty="0"/>
              <a:t>В учебнике излагаются теоретические основы анализа хозяйственной деятельности как системы обобщенных знаний о его предмете, методе, задачах, методике и организации. Рассматриваются новейшие методики анализа, характерные для рыночной экономики. Значительное место отводится изложению методики финансового анализа предприятия с учетом последних наработок в этой предметной области. После каждой темы приводятся вопросы и задания для проверки и закрепления знаний. </a:t>
            </a:r>
          </a:p>
        </p:txBody>
      </p:sp>
    </p:spTree>
    <p:extLst>
      <p:ext uri="{BB962C8B-B14F-4D97-AF65-F5344CB8AC3E}">
        <p14:creationId xmlns:p14="http://schemas.microsoft.com/office/powerpoint/2010/main" val="460984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79930"/>
            <a:ext cx="6591944" cy="2123658"/>
          </a:xfrm>
          <a:prstGeom prst="rect">
            <a:avLst/>
          </a:prstGeom>
        </p:spPr>
        <p:txBody>
          <a:bodyPr wrap="square">
            <a:spAutoFit/>
          </a:bodyPr>
          <a:lstStyle/>
          <a:p>
            <a:pPr algn="just"/>
            <a:r>
              <a:rPr lang="ru-RU" sz="1200" b="1" dirty="0"/>
              <a:t>Оболенская Е. Г</a:t>
            </a:r>
            <a:r>
              <a:rPr lang="ru-RU" sz="1200" dirty="0"/>
              <a:t>.  </a:t>
            </a:r>
            <a:r>
              <a:rPr lang="ru-RU" sz="1200" b="1" dirty="0"/>
              <a:t>Экономический анализ. Учебно-практическое пособие для обучающихся по программам подготовки специалистов среднего звена / Е. Г. Оболенская. —</a:t>
            </a:r>
            <a:r>
              <a:rPr lang="ru-RU" sz="1200" b="1" dirty="0" smtClean="0"/>
              <a:t> </a:t>
            </a:r>
            <a:r>
              <a:rPr lang="ru-RU" sz="1200" b="1" dirty="0"/>
              <a:t>Санкт-Петербург : Типография СПБ ГБПОУ "АУГСГИП", 2021. —</a:t>
            </a:r>
            <a:r>
              <a:rPr lang="ru-RU" sz="1200" b="1" dirty="0" smtClean="0"/>
              <a:t> </a:t>
            </a:r>
            <a:r>
              <a:rPr lang="ru-RU" sz="1200" b="1" dirty="0"/>
              <a:t>87 с. : ил</a:t>
            </a:r>
            <a:r>
              <a:rPr lang="ru-RU" sz="1200" b="1" dirty="0" smtClean="0"/>
              <a:t>.</a:t>
            </a:r>
          </a:p>
          <a:p>
            <a:pPr algn="just"/>
            <a:endParaRPr lang="ru-RU" sz="1200" b="1" dirty="0"/>
          </a:p>
          <a:p>
            <a:pPr algn="just"/>
            <a:r>
              <a:rPr lang="ru-RU" sz="1200" dirty="0" smtClean="0"/>
              <a:t>Учебно-практическое пособие «Экономический анализ» предназначено для внедрения передовых педагогических технологий и реализации индивидуального подхода в процессе изучения экономических дисциплин и междисциплинарных курсов соответствующей экономической тематики. Пособие содержит краткий курс лекций по разделам «Анализ факторов производства, и социальных и производственных результатов».</a:t>
            </a:r>
            <a:endParaRPr lang="ru-RU" sz="1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8558"/>
            <a:ext cx="2201056" cy="311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s://znanium.com/cover/1224/1224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48338"/>
            <a:ext cx="2201056" cy="314901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7" y="3861048"/>
            <a:ext cx="6597929" cy="1384995"/>
          </a:xfrm>
          <a:prstGeom prst="rect">
            <a:avLst/>
          </a:prstGeom>
        </p:spPr>
        <p:txBody>
          <a:bodyPr wrap="square">
            <a:spAutoFit/>
          </a:bodyPr>
          <a:lstStyle/>
          <a:p>
            <a:pPr algn="just"/>
            <a:r>
              <a:rPr lang="ru-RU" sz="1200" b="1" dirty="0"/>
              <a:t>Шеремет А. Д.</a:t>
            </a:r>
            <a:r>
              <a:rPr lang="ru-RU" sz="1200" dirty="0"/>
              <a:t> </a:t>
            </a:r>
            <a:r>
              <a:rPr lang="ru-RU" sz="1200" b="1" dirty="0"/>
              <a:t>Анализ и диагностика финансово-хозяйственной деятельности предприятия : учебник / А</a:t>
            </a:r>
            <a:r>
              <a:rPr lang="ru-RU" sz="1200" b="1" dirty="0" smtClean="0"/>
              <a:t>. Д</a:t>
            </a:r>
            <a:r>
              <a:rPr lang="ru-RU" sz="1200" b="1" dirty="0"/>
              <a:t>. Шеремет. — 2-е изд., доп. — Москва : ИНФРА-М, </a:t>
            </a:r>
            <a:r>
              <a:rPr lang="ru-RU" sz="1200" b="1" dirty="0" smtClean="0"/>
              <a:t>2023. </a:t>
            </a:r>
            <a:r>
              <a:rPr lang="ru-RU" sz="1200" b="1" dirty="0"/>
              <a:t>— 374 с. — (Cреднее профессиональное образование). </a:t>
            </a:r>
            <a:endParaRPr lang="ru-RU" sz="1200" b="1" dirty="0" smtClean="0"/>
          </a:p>
          <a:p>
            <a:pPr algn="just"/>
            <a:endParaRPr lang="ru-RU" sz="1200" dirty="0"/>
          </a:p>
          <a:p>
            <a:pPr algn="just"/>
            <a:r>
              <a:rPr lang="ru-RU" sz="1200" dirty="0"/>
              <a:t>В учебнике изложены теоретические основы и методология комплексного анализа финансово-хозяйственной деятельности как базы диагностики и принятия управленческих решений. </a:t>
            </a:r>
          </a:p>
        </p:txBody>
      </p:sp>
    </p:spTree>
    <p:extLst>
      <p:ext uri="{BB962C8B-B14F-4D97-AF65-F5344CB8AC3E}">
        <p14:creationId xmlns:p14="http://schemas.microsoft.com/office/powerpoint/2010/main" val="34491103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209/1209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40"/>
            <a:ext cx="209560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1" y="188640"/>
            <a:ext cx="6737176" cy="2308324"/>
          </a:xfrm>
          <a:prstGeom prst="rect">
            <a:avLst/>
          </a:prstGeom>
        </p:spPr>
        <p:txBody>
          <a:bodyPr wrap="square">
            <a:spAutoFit/>
          </a:bodyPr>
          <a:lstStyle/>
          <a:p>
            <a:pPr algn="just"/>
            <a:r>
              <a:rPr lang="ru-RU" sz="1200" b="1" dirty="0"/>
              <a:t>Фридман А</a:t>
            </a:r>
            <a:r>
              <a:rPr lang="ru-RU" sz="1200" b="1" dirty="0" smtClean="0"/>
              <a:t>. М</a:t>
            </a:r>
            <a:r>
              <a:rPr lang="ru-RU" sz="1200" b="1" dirty="0"/>
              <a:t>.</a:t>
            </a:r>
            <a:r>
              <a:rPr lang="ru-RU" sz="1200" dirty="0"/>
              <a:t> </a:t>
            </a:r>
            <a:r>
              <a:rPr lang="ru-RU" sz="1200" b="1" dirty="0"/>
              <a:t>Анализ финансово-хозяйственной деятельности : учебник / A</a:t>
            </a:r>
            <a:r>
              <a:rPr lang="ru-RU" sz="1200" b="1" dirty="0" smtClean="0"/>
              <a:t>. M</a:t>
            </a:r>
            <a:r>
              <a:rPr lang="ru-RU" sz="1200" b="1" dirty="0"/>
              <a:t>. Фридман. — Москва : РИОР : ИНФРА-М, </a:t>
            </a:r>
            <a:r>
              <a:rPr lang="ru-RU" sz="1200" b="1" dirty="0" smtClean="0"/>
              <a:t>2023. </a:t>
            </a:r>
            <a:r>
              <a:rPr lang="ru-RU" sz="1200" b="1" dirty="0"/>
              <a:t>— 264 с. — (Среднее профессиональное образование). </a:t>
            </a:r>
            <a:endParaRPr lang="ru-RU" sz="1200" b="1" dirty="0" smtClean="0"/>
          </a:p>
          <a:p>
            <a:pPr algn="just"/>
            <a:endParaRPr lang="ru-RU" sz="1200" b="1" dirty="0"/>
          </a:p>
          <a:p>
            <a:pPr algn="just"/>
            <a:r>
              <a:rPr lang="ru-RU" sz="1200" dirty="0"/>
              <a:t>В учебнике излагаются функции и роль анализа для обоснования эффективных организационно-управленческих решений. Глубокое понимание сущности экономического анализа ориентировано на осознанное восприятие методики изучения многообразных показателей хозяйственно-финансовой деятельности предприятия. На комплексных примерах подробно раскрывается содержание многосторонней аналитической работы, нацеленной на выявление резервов экономического роста, повышения эффективности деятельности и конкурентоспособности хозяйствующего субъекта. </a:t>
            </a:r>
          </a:p>
        </p:txBody>
      </p:sp>
      <p:pic>
        <p:nvPicPr>
          <p:cNvPr id="4" name="Picture 2" descr="https://znanium.com/cover/1155/11555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29000"/>
            <a:ext cx="2095600" cy="323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59" y="3339012"/>
            <a:ext cx="6487171" cy="3231654"/>
          </a:xfrm>
          <a:prstGeom prst="rect">
            <a:avLst/>
          </a:prstGeom>
        </p:spPr>
        <p:txBody>
          <a:bodyPr wrap="square">
            <a:spAutoFit/>
          </a:bodyPr>
          <a:lstStyle/>
          <a:p>
            <a:pPr algn="just"/>
            <a:r>
              <a:rPr lang="ru-RU" sz="1200" b="1" dirty="0"/>
              <a:t>Фридман А. М.</a:t>
            </a:r>
            <a:r>
              <a:rPr lang="ru-RU" sz="1200" dirty="0"/>
              <a:t> </a:t>
            </a:r>
            <a:r>
              <a:rPr lang="ru-RU" sz="1200" b="1" dirty="0"/>
              <a:t>Анализ финансово-хозяйственной деятельности. Практикум : учебное пособие / А.М. Фридман. — Москва : РИОР : ИНФРА-М, 2021. — 204 с. — (Среднее профессиональное образование). </a:t>
            </a:r>
            <a:endParaRPr lang="ru-RU" sz="1200" b="1" dirty="0" smtClean="0"/>
          </a:p>
          <a:p>
            <a:pPr algn="just"/>
            <a:endParaRPr lang="ru-RU" sz="1200" dirty="0"/>
          </a:p>
          <a:p>
            <a:pPr algn="just"/>
            <a:r>
              <a:rPr lang="ru-RU" sz="1200" dirty="0"/>
              <a:t>Учебное пособие нацелено на овладение студентами профессиональными умениями и навыками всестороннего анализа и глубокой оценки многосторонних показателей финансово-хозяйственной деятельности организации. Практическая направленность содержания учебного материала — это методика расчетов экономико-аналитических показателей, разработки и чтения таблиц с использованием информационных технологий в профессиональной деятельности специалиста. Комплексные примеры в каждой главе подробно раскрывают содержание аналитической работы, ориентированной на выявление резервов улучшения финансовых результатов и укрепление финансового состояния и положения хозяйствующего субъекта. Предусматривается обеспечение профессиональной направленности и тесной связи между экономико-аналитическими и бухгалтерскими дисциплинами. </a:t>
            </a:r>
          </a:p>
        </p:txBody>
      </p:sp>
    </p:spTree>
    <p:extLst>
      <p:ext uri="{BB962C8B-B14F-4D97-AF65-F5344CB8AC3E}">
        <p14:creationId xmlns:p14="http://schemas.microsoft.com/office/powerpoint/2010/main" val="3771869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980728"/>
            <a:ext cx="7344816" cy="2554545"/>
          </a:xfrm>
          <a:prstGeom prst="rect">
            <a:avLst/>
          </a:prstGeom>
        </p:spPr>
        <p:txBody>
          <a:bodyPr wrap="square">
            <a:spAutoFit/>
          </a:bodyPr>
          <a:lstStyle/>
          <a:p>
            <a:pPr lvl="0" algn="ctr"/>
            <a:r>
              <a:rPr lang="ru-RU" sz="3200" b="1" dirty="0" smtClean="0">
                <a:solidFill>
                  <a:prstClr val="white"/>
                </a:solidFill>
              </a:rPr>
              <a:t>ПМ.05</a:t>
            </a:r>
            <a:endParaRPr lang="ru-RU" sz="3200" b="1" dirty="0">
              <a:solidFill>
                <a:prstClr val="white"/>
              </a:solidFill>
            </a:endParaRPr>
          </a:p>
          <a:p>
            <a:pPr lvl="0" algn="ctr"/>
            <a:r>
              <a:rPr lang="ru-RU" sz="3200" b="1" dirty="0">
                <a:solidFill>
                  <a:prstClr val="white"/>
                </a:solidFill>
              </a:rPr>
              <a:t> ВЫПОЛНЕНИЕ РАБОТ ПО ОДНОЙ ИЛИ НЕСКОЛЬКИМ ПРОФЕССИЯМ РАБОЧИХ, ДОЛЖНОСТЯМ СЛУЖАЩИХ</a:t>
            </a:r>
            <a:endParaRPr lang="ru-RU" sz="3200" dirty="0">
              <a:solidFill>
                <a:prstClr val="white"/>
              </a:solidFill>
            </a:endParaRPr>
          </a:p>
        </p:txBody>
      </p:sp>
    </p:spTree>
    <p:extLst>
      <p:ext uri="{BB962C8B-B14F-4D97-AF65-F5344CB8AC3E}">
        <p14:creationId xmlns:p14="http://schemas.microsoft.com/office/powerpoint/2010/main" val="20367954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145/1145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2109762"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6158" y="548680"/>
            <a:ext cx="6630338" cy="1569660"/>
          </a:xfrm>
          <a:prstGeom prst="rect">
            <a:avLst/>
          </a:prstGeom>
        </p:spPr>
        <p:txBody>
          <a:bodyPr wrap="square">
            <a:spAutoFit/>
          </a:bodyPr>
          <a:lstStyle/>
          <a:p>
            <a:pPr algn="just"/>
            <a:r>
              <a:rPr lang="ru-RU" sz="1200" b="1" dirty="0"/>
              <a:t>Елицур М. Ю.</a:t>
            </a:r>
            <a:r>
              <a:rPr lang="ru-RU" sz="1200" dirty="0"/>
              <a:t> </a:t>
            </a:r>
            <a:r>
              <a:rPr lang="ru-RU" sz="1200" b="1" dirty="0"/>
              <a:t>Экономика и бухгалтерский учет. Профессиональные модули : учебник / М. Ю. Елицур, О. М. Носова, М. В. Фролова. — Москва : ФОРУМ : ИНФРА-М, </a:t>
            </a:r>
            <a:r>
              <a:rPr lang="ru-RU" sz="1200" b="1" dirty="0" smtClean="0"/>
              <a:t>2023. </a:t>
            </a:r>
            <a:r>
              <a:rPr lang="ru-RU" sz="1200" b="1" dirty="0"/>
              <a:t>— 200 с. — (Cреднее профессиональное образование). </a:t>
            </a:r>
            <a:endParaRPr lang="ru-RU" sz="1200" b="1" dirty="0" smtClean="0"/>
          </a:p>
          <a:p>
            <a:pPr algn="just"/>
            <a:endParaRPr lang="ru-RU" sz="1200" dirty="0"/>
          </a:p>
          <a:p>
            <a:pPr algn="just"/>
            <a:r>
              <a:rPr lang="ru-RU" sz="1200" dirty="0"/>
              <a:t>С учетом современных требований освещены теоретические курсы профессиональных модулей по подготовке специалиста в области экономики и бухгалтерского учета учебными заведениями среднего профессионального образования. </a:t>
            </a:r>
          </a:p>
        </p:txBody>
      </p:sp>
      <p:sp>
        <p:nvSpPr>
          <p:cNvPr id="4" name="Прямоугольник 3"/>
          <p:cNvSpPr/>
          <p:nvPr/>
        </p:nvSpPr>
        <p:spPr>
          <a:xfrm>
            <a:off x="2406158" y="3284984"/>
            <a:ext cx="6630338" cy="2492990"/>
          </a:xfrm>
          <a:prstGeom prst="rect">
            <a:avLst/>
          </a:prstGeom>
        </p:spPr>
        <p:txBody>
          <a:bodyPr wrap="square">
            <a:spAutoFit/>
          </a:bodyPr>
          <a:lstStyle/>
          <a:p>
            <a:pPr algn="just"/>
            <a:r>
              <a:rPr lang="ru-RU" sz="1200" b="1" dirty="0"/>
              <a:t>Тюленева Т. А. Выполнение работ по профессии "Кассир" : учебник / Т. А. Тюленева. — Москва : КноРус, 2023. — 146 с. — (Cреднее профессиональное образование). </a:t>
            </a:r>
          </a:p>
          <a:p>
            <a:pPr algn="just"/>
            <a:endParaRPr lang="ru-RU" sz="1200" b="1" dirty="0" smtClean="0"/>
          </a:p>
          <a:p>
            <a:pPr algn="just"/>
            <a:endParaRPr lang="ru-RU" sz="1200" b="1" dirty="0"/>
          </a:p>
          <a:p>
            <a:pPr algn="just"/>
            <a:r>
              <a:rPr lang="ru-RU" sz="1200" dirty="0"/>
              <a:t>Представлен лекционный материал междисциплинарного курса «Организация кассовых операций», приводятся практические задания для самостоятельной работы обучающихся. Излагается содержание учебной и производственной практик. Даются рекомендации по выполнению курсовой работы и вопросы к квалификационному экзамену в соответствии с основной профессиональной образовательной программой. Отдельное внимание уделяется организации кассовой работы экономического субъекта и работе на контрольно-кассовых аппаратах.</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429001"/>
            <a:ext cx="210976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69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06480" cy="2862322"/>
          </a:xfrm>
          <a:prstGeom prst="rect">
            <a:avLst/>
          </a:prstGeom>
        </p:spPr>
        <p:txBody>
          <a:bodyPr wrap="square">
            <a:spAutoFit/>
          </a:bodyPr>
          <a:lstStyle/>
          <a:p>
            <a:pPr algn="just"/>
            <a:r>
              <a:rPr lang="ru-RU" sz="1200" b="1" dirty="0"/>
              <a:t>Финансы, денежное обращение и кредит : учебник для СПО / Л.А. Чалдаева и др.; под редакцией Л. А. Чалдаевой. — 4-е изд., испр. и доп. — Москва : Издательство Юрайт, 2023. — 434 с. - (Профессиональное образование).  </a:t>
            </a:r>
            <a:endParaRPr lang="ru-RU" sz="1200" b="1" dirty="0" smtClean="0"/>
          </a:p>
          <a:p>
            <a:pPr algn="just"/>
            <a:endParaRPr lang="ru-RU" sz="1200" b="1" dirty="0"/>
          </a:p>
          <a:p>
            <a:pPr algn="just"/>
            <a:r>
              <a:rPr lang="ru-RU" sz="1200" dirty="0"/>
              <a:t>Издание «Финансы, денежное обращение и кредит» содержит системно изложенный учебный материал, дающий целостное представление об устройстве финансов, о деньгах и денежном обращении, кредите и банках. В учебнике подробно освещены основы денежно-кредитных отношений, организационно-правовые аспекты построения бюджетной системы Российской Федерации, порядок формирования денежно-кредитной политики, финансы организаций (предприятий), правила управления финансами, налоговая система и страхование, рынок ценных бумаг, стратегия и тактика поведения на рынке ценных бумаг эмитентов и инвесторов, выполняющих операции с целью привлечения инвестиций. Приведен зарубежный опыт развития финансов, денег, кредита и банков. </a:t>
            </a:r>
          </a:p>
        </p:txBody>
      </p:sp>
      <p:sp>
        <p:nvSpPr>
          <p:cNvPr id="3" name="Прямоугольник 2"/>
          <p:cNvSpPr/>
          <p:nvPr/>
        </p:nvSpPr>
        <p:spPr>
          <a:xfrm>
            <a:off x="2286000" y="3717032"/>
            <a:ext cx="6678488" cy="2677656"/>
          </a:xfrm>
          <a:prstGeom prst="rect">
            <a:avLst/>
          </a:prstGeom>
        </p:spPr>
        <p:txBody>
          <a:bodyPr wrap="square">
            <a:spAutoFit/>
          </a:bodyPr>
          <a:lstStyle/>
          <a:p>
            <a:pPr algn="just"/>
            <a:r>
              <a:rPr lang="ru-RU" sz="1200" b="1" dirty="0"/>
              <a:t>Михайленко М. Н.  Финансовые рынки и институты : учебник и практикум для СПО / М. Н. Михайленко. — 2-е изд., перераб. и доп. — Москва : Издательство Юрайт, 2023. — 336 с. — (Профессиональное образование). </a:t>
            </a:r>
            <a:endParaRPr lang="ru-RU" sz="1200" b="1" dirty="0" smtClean="0"/>
          </a:p>
          <a:p>
            <a:pPr algn="just"/>
            <a:endParaRPr lang="ru-RU" sz="1200" b="1" dirty="0"/>
          </a:p>
          <a:p>
            <a:pPr algn="just"/>
            <a:r>
              <a:rPr lang="ru-RU" sz="1200" dirty="0"/>
              <a:t>В учебнике рассмотрены институты финансового рынка, профессиональных участников рынка и их роли в развитии финансового рынка. Раскрыта взаимосвязь профессиональных участников рынка с эмитентами, инвесторами и другими участниками рынка при совершении различных операций с финансовыми активами. Описаны механизмы регулирования профессиональной деятельности на финансовых рынках. Изложено понятие финансовой системы, ее назначение, дана характеристика функций финансовой системы, подробно рассмотрены виды ценных бумаг и даны их характеристики.</a:t>
            </a:r>
            <a:endParaRPr lang="ru-RU" sz="1200" dirty="0" smtClean="0"/>
          </a:p>
          <a:p>
            <a:pPr algn="just"/>
            <a:endParaRPr lang="ru-RU" sz="1200" b="1" dirty="0"/>
          </a:p>
          <a:p>
            <a:pPr algn="just"/>
            <a:endParaRPr lang="ru-RU" sz="1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14979" cy="358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91228"/>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0251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1038" y="404664"/>
            <a:ext cx="6616269" cy="1938992"/>
          </a:xfrm>
          <a:prstGeom prst="rect">
            <a:avLst/>
          </a:prstGeom>
        </p:spPr>
        <p:txBody>
          <a:bodyPr wrap="square">
            <a:spAutoFit/>
          </a:bodyPr>
          <a:lstStyle/>
          <a:p>
            <a:pPr algn="just"/>
            <a:r>
              <a:rPr lang="ru-RU" sz="1200" b="1" dirty="0"/>
              <a:t>Качан Н. А. Технология выполнения работы по профессии «Кассир» : учебное пособие / Н</a:t>
            </a:r>
            <a:r>
              <a:rPr lang="ru-RU" sz="1200" b="1" dirty="0" smtClean="0"/>
              <a:t>. А</a:t>
            </a:r>
            <a:r>
              <a:rPr lang="ru-RU" sz="1200" b="1" dirty="0"/>
              <a:t>. Качан. — 2-е изд., стереотип. — Москва : ИНФРА-М, 2022. — 307 с. — (Среднее профессиональное образование). </a:t>
            </a:r>
            <a:endParaRPr lang="ru-RU" sz="1200" b="1" dirty="0" smtClean="0"/>
          </a:p>
          <a:p>
            <a:pPr algn="just"/>
            <a:endParaRPr lang="ru-RU" sz="1200" dirty="0" smtClean="0"/>
          </a:p>
          <a:p>
            <a:pPr algn="just"/>
            <a:r>
              <a:rPr lang="ru-RU" sz="1200" dirty="0"/>
              <a:t>В учебном пособии рассматриваются вопросы организации и методики приема, выдачи, учета и хранения денежных средств и ценных бумаг в кассе, организации расчетов с покупателями, поставщиками, заказчиками, подотчетными лицами. Освещены вопросы работы с контрольно-кассовой техникой, формирования отчетности о движении денежных средств, а также ответственности за соблюдением порядка ведения кассовых операций.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76629"/>
            <a:ext cx="213941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Организация бухгалтерского учета в банк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501008"/>
            <a:ext cx="2163349"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2571" y="3854077"/>
            <a:ext cx="6624736" cy="1938992"/>
          </a:xfrm>
          <a:prstGeom prst="rect">
            <a:avLst/>
          </a:prstGeom>
        </p:spPr>
        <p:txBody>
          <a:bodyPr wrap="square">
            <a:spAutoFit/>
          </a:bodyPr>
          <a:lstStyle/>
          <a:p>
            <a:pPr algn="just"/>
            <a:r>
              <a:rPr lang="ru-RU" sz="1200" b="1" dirty="0"/>
              <a:t>Костюкова Е. И. Организация бухгалтерского учета в банках : учебник / Е. И. Костюкова, А. В. Фролов, А. А. Фролова. — Москва : КноРус, </a:t>
            </a:r>
            <a:r>
              <a:rPr lang="ru-RU" sz="1200" b="1" dirty="0" smtClean="0"/>
              <a:t>2023. </a:t>
            </a:r>
            <a:r>
              <a:rPr lang="ru-RU" sz="1200" b="1" dirty="0"/>
              <a:t>— 247 с. — (Cреднее профессиональное образование). </a:t>
            </a:r>
            <a:endParaRPr lang="ru-RU" sz="1200" b="1" dirty="0" smtClean="0"/>
          </a:p>
          <a:p>
            <a:pPr algn="just"/>
            <a:endParaRPr lang="ru-RU" sz="1200" dirty="0"/>
          </a:p>
          <a:p>
            <a:pPr algn="just"/>
            <a:r>
              <a:rPr lang="ru-RU" sz="1200" dirty="0"/>
              <a:t>Разработано с учетом требований к профессиональным компетенциям экономистов. Учебный материал сгруппирован по темам и состоит из теоретического материала, задач, контрольных вопросов, охватывающих все разделы дисциплины «Организация бухгалтерского учета в банках». Все рекомендации даются с учетом законодательных требований бухгалтерских и налоговых нормативных документов.</a:t>
            </a:r>
          </a:p>
        </p:txBody>
      </p:sp>
    </p:spTree>
    <p:extLst>
      <p:ext uri="{BB962C8B-B14F-4D97-AF65-F5344CB8AC3E}">
        <p14:creationId xmlns:p14="http://schemas.microsoft.com/office/powerpoint/2010/main" val="15576861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БАНКОВСКОЕ ДЕЛО В 2 Ч. ЧАСТЬ 1 Мартыненко Н. Н., Маркова О. М., Рудакова О. С., Сергеева Н. В. ; Под ред. Мартыненко Н.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2" y="-99392"/>
            <a:ext cx="2669598" cy="37170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0874" y="84485"/>
            <a:ext cx="6566470" cy="3046988"/>
          </a:xfrm>
          <a:prstGeom prst="rect">
            <a:avLst/>
          </a:prstGeom>
        </p:spPr>
        <p:txBody>
          <a:bodyPr wrap="square">
            <a:spAutoFit/>
          </a:bodyPr>
          <a:lstStyle/>
          <a:p>
            <a:pPr algn="just"/>
            <a:r>
              <a:rPr lang="ru-RU" sz="1200" b="1" dirty="0"/>
              <a:t>Банковское дело в 2 ч. Часть 1</a:t>
            </a:r>
            <a:r>
              <a:rPr lang="ru-RU" sz="1200" dirty="0"/>
              <a:t> </a:t>
            </a:r>
            <a:r>
              <a:rPr lang="ru-RU" sz="1200" b="1" dirty="0"/>
              <a:t>: учебник для СПО / Н. Н. Мартыненко, О. М. Маркова, О. С. Рудакова, Н. В. Сергеева ; под редакцией Н. Н. Мартыненко. — 2-е изд., испр. и доп. — Москва : Издательство Юрайт, </a:t>
            </a:r>
            <a:r>
              <a:rPr lang="ru-RU" sz="1200" b="1" dirty="0" smtClean="0"/>
              <a:t>2023. </a:t>
            </a:r>
            <a:r>
              <a:rPr lang="ru-RU" sz="1200" b="1" dirty="0"/>
              <a:t>— </a:t>
            </a:r>
            <a:r>
              <a:rPr lang="ru-RU" sz="1200" b="1" dirty="0" smtClean="0"/>
              <a:t>368 </a:t>
            </a:r>
            <a:r>
              <a:rPr lang="ru-RU" sz="1200" b="1" dirty="0"/>
              <a:t>с. — (Профессиональное образование). </a:t>
            </a:r>
            <a:endParaRPr lang="ru-RU" sz="1200" b="1" dirty="0" smtClean="0"/>
          </a:p>
          <a:p>
            <a:pPr algn="just"/>
            <a:endParaRPr lang="ru-RU" sz="1200" dirty="0"/>
          </a:p>
          <a:p>
            <a:pPr algn="just"/>
            <a:r>
              <a:rPr lang="ru-RU" sz="1200" dirty="0"/>
              <a:t> </a:t>
            </a:r>
            <a:r>
              <a:rPr lang="ru-RU" sz="1200" dirty="0" smtClean="0"/>
              <a:t>В курсе </a:t>
            </a:r>
            <a:r>
              <a:rPr lang="ru-RU" sz="1200" dirty="0"/>
              <a:t>представлена универсальная система банковских операций, основы их организации, безопасности и правового обеспечения. Авторы показывают, что все многообразие пассивных и активных операций банка, включая собственные и привлеченные средства, кредиты, операции с ценными бумагами, сопровождается рисками. Детально рассмотрены все важнейшие аспекты проведения банками валютных операций, лизинга, факторинга, операций с драгоценными металлами и анализа показателей финансовой деятельности банка. Достаточно доходчиво и компактно в курсе раскрываются: поэтапное формирование системы маркетинга и менеджмента в банке, перспективы использования банковских электронных услуг и особенности организации операций в специализированных банках страны.</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0" y="3501008"/>
            <a:ext cx="21602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40874" y="4114435"/>
            <a:ext cx="6566470" cy="1754326"/>
          </a:xfrm>
          <a:prstGeom prst="rect">
            <a:avLst/>
          </a:prstGeom>
        </p:spPr>
        <p:txBody>
          <a:bodyPr wrap="square">
            <a:spAutoFit/>
          </a:bodyPr>
          <a:lstStyle/>
          <a:p>
            <a:pPr algn="just"/>
            <a:r>
              <a:rPr lang="ru-RU" sz="1200" b="1" dirty="0"/>
              <a:t>Кондраков Н. П.</a:t>
            </a:r>
            <a:r>
              <a:rPr lang="ru-RU" sz="1200" dirty="0"/>
              <a:t> </a:t>
            </a:r>
            <a:r>
              <a:rPr lang="ru-RU" sz="1200" b="1" dirty="0"/>
              <a:t>Бухгалтерский учет (финансовый и управленческий) : учебник / Н. П. Кондраков. —</a:t>
            </a:r>
            <a:r>
              <a:rPr lang="ru-RU" sz="1200" b="1" dirty="0" smtClean="0"/>
              <a:t> </a:t>
            </a:r>
            <a:r>
              <a:rPr lang="ru-RU" sz="1200" b="1" dirty="0"/>
              <a:t>5-е изд., перераб. и доп. — Москва : НИЦ ИНФРА-М, </a:t>
            </a:r>
            <a:r>
              <a:rPr lang="ru-RU" sz="1200" b="1" dirty="0" smtClean="0"/>
              <a:t>2023. </a:t>
            </a:r>
            <a:r>
              <a:rPr lang="ru-RU" sz="1200" b="1" dirty="0"/>
              <a:t>— 584 с. </a:t>
            </a:r>
            <a:endParaRPr lang="ru-RU" sz="1200" b="1" dirty="0" smtClean="0"/>
          </a:p>
          <a:p>
            <a:pPr algn="just"/>
            <a:endParaRPr lang="ru-RU" sz="1200" b="1" dirty="0"/>
          </a:p>
          <a:p>
            <a:pPr algn="just"/>
            <a:r>
              <a:rPr lang="ru-RU" sz="1200" dirty="0"/>
              <a:t>Учебник состоит из трех разделов: основы бухгалтерского учета, финансовый учет, управленческий учет. После каждой главы даны вопросы для самопроверки, а по основным темам финансового учета — задания по составлению бухгалтерских проводок. В учебнике учтены основные нормативные документы по бухгалтерскому учету, опубликованные на 30 апреля 2015 г.</a:t>
            </a:r>
          </a:p>
        </p:txBody>
      </p:sp>
    </p:spTree>
    <p:extLst>
      <p:ext uri="{BB962C8B-B14F-4D97-AF65-F5344CB8AC3E}">
        <p14:creationId xmlns:p14="http://schemas.microsoft.com/office/powerpoint/2010/main" val="16244071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рганизация бухгалтерского учета в банк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87" y="188640"/>
            <a:ext cx="2022379" cy="31144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321156"/>
            <a:ext cx="6750496" cy="2123658"/>
          </a:xfrm>
          <a:prstGeom prst="rect">
            <a:avLst/>
          </a:prstGeom>
        </p:spPr>
        <p:txBody>
          <a:bodyPr wrap="square">
            <a:spAutoFit/>
          </a:bodyPr>
          <a:lstStyle/>
          <a:p>
            <a:pPr algn="just"/>
            <a:r>
              <a:rPr lang="ru-RU" sz="1200" b="1" dirty="0"/>
              <a:t>Курныкина О. В.</a:t>
            </a:r>
            <a:r>
              <a:rPr lang="ru-RU" sz="1200" dirty="0"/>
              <a:t> </a:t>
            </a:r>
            <a:r>
              <a:rPr lang="ru-RU" sz="1200" b="1" dirty="0"/>
              <a:t>Организация бухгалтерского учета в банках : учебник / О. В. Курныкина, Н. Э. Соколинская. — Москва : КноРус, 2022. — 232 с. — (Cреднее профессиональное образование). </a:t>
            </a:r>
            <a:endParaRPr lang="ru-RU" sz="1200" b="1" dirty="0" smtClean="0"/>
          </a:p>
          <a:p>
            <a:pPr algn="just"/>
            <a:endParaRPr lang="ru-RU" sz="1200" dirty="0"/>
          </a:p>
          <a:p>
            <a:pPr algn="just"/>
            <a:r>
              <a:rPr lang="ru-RU" sz="1200" dirty="0"/>
              <a:t>Содержит основы организации бухгалтерского учета в коммерческих банках. Показаны особенности отражения в учете основных операций коммерческих банков, в частности операций по формированию капитала банка, выдаче кредитов, с ценными бумагами, валютных и других операций, а также операций банка по результатам хозяйственной деятельности. В конце каждой главы даны контрольные вопросы и задания, а также практико-ориентированные задания для самоконтроля.</a:t>
            </a:r>
          </a:p>
        </p:txBody>
      </p:sp>
    </p:spTree>
    <p:extLst>
      <p:ext uri="{BB962C8B-B14F-4D97-AF65-F5344CB8AC3E}">
        <p14:creationId xmlns:p14="http://schemas.microsoft.com/office/powerpoint/2010/main" val="292775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9"/>
            <a:ext cx="6678488" cy="2123658"/>
          </a:xfrm>
          <a:prstGeom prst="rect">
            <a:avLst/>
          </a:prstGeom>
        </p:spPr>
        <p:txBody>
          <a:bodyPr wrap="square">
            <a:spAutoFit/>
          </a:bodyPr>
          <a:lstStyle/>
          <a:p>
            <a:pPr algn="just"/>
            <a:r>
              <a:rPr lang="ru-RU" sz="1200" b="1" dirty="0"/>
              <a:t>Екимова К. В.  Финансовый менеджмент : учебник для СПО / К. В. Екимова, И. П. Савельева, К. В. Кардапольцев. — Москва : Издательство Юрайт, 2022. — 381 с. — (Профессиональное образование). — (Профессиональное образование). </a:t>
            </a:r>
            <a:endParaRPr lang="ru-RU" sz="1200" b="1" dirty="0" smtClean="0"/>
          </a:p>
          <a:p>
            <a:pPr algn="just"/>
            <a:endParaRPr lang="ru-RU" sz="1200" dirty="0" smtClean="0"/>
          </a:p>
          <a:p>
            <a:pPr algn="just"/>
            <a:r>
              <a:rPr lang="ru-RU" sz="1200" dirty="0" smtClean="0"/>
              <a:t>Учебник </a:t>
            </a:r>
            <a:r>
              <a:rPr lang="ru-RU" sz="1200" dirty="0"/>
              <a:t>демонстрирует наиболее актуальные и эффективные методы и инструменты финансового менеджмента. Он поможет освоить наиболее важные, ключевые проблемы и задачи, которые встают перед менеджментом компании в текущей экономической ситуации и при современных потребностях рынка. Материал учебника иллюстрирован схемами, графиками и таблицами, содержит большое количество примеров и упражнений на основные расчетные модели, используемые в финансовом менеджменте.</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5202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59857"/>
            <a:ext cx="6534472" cy="2677656"/>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 </a:t>
            </a:r>
            <a:r>
              <a:rPr lang="ru-RU" sz="1200" b="1" dirty="0"/>
              <a:t>с.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59857"/>
            <a:ext cx="1977008" cy="292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982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1781</TotalTime>
  <Words>12061</Words>
  <Application>Microsoft Office PowerPoint</Application>
  <PresentationFormat>Экран (4:3)</PresentationFormat>
  <Paragraphs>422</Paragraphs>
  <Slides>82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82</vt:i4>
      </vt:variant>
    </vt:vector>
  </HeadingPairs>
  <TitlesOfParts>
    <vt:vector size="83"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71</cp:revision>
  <dcterms:created xsi:type="dcterms:W3CDTF">2022-11-26T08:34:02Z</dcterms:created>
  <dcterms:modified xsi:type="dcterms:W3CDTF">2023-10-16T06:15:57Z</dcterms:modified>
</cp:coreProperties>
</file>